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8"/>
  </p:notesMasterIdLst>
  <p:sldIdLst>
    <p:sldId id="256" r:id="rId2"/>
    <p:sldId id="295" r:id="rId3"/>
    <p:sldId id="257" r:id="rId4"/>
    <p:sldId id="275" r:id="rId5"/>
    <p:sldId id="259" r:id="rId6"/>
    <p:sldId id="258" r:id="rId7"/>
    <p:sldId id="260" r:id="rId8"/>
    <p:sldId id="291" r:id="rId9"/>
    <p:sldId id="288" r:id="rId10"/>
    <p:sldId id="261" r:id="rId11"/>
    <p:sldId id="262" r:id="rId12"/>
    <p:sldId id="264" r:id="rId13"/>
    <p:sldId id="263" r:id="rId14"/>
    <p:sldId id="265" r:id="rId15"/>
    <p:sldId id="266" r:id="rId16"/>
    <p:sldId id="292" r:id="rId17"/>
    <p:sldId id="294" r:id="rId18"/>
    <p:sldId id="268" r:id="rId19"/>
    <p:sldId id="287" r:id="rId20"/>
    <p:sldId id="279" r:id="rId21"/>
    <p:sldId id="280" r:id="rId22"/>
    <p:sldId id="277" r:id="rId23"/>
    <p:sldId id="278" r:id="rId24"/>
    <p:sldId id="297" r:id="rId25"/>
    <p:sldId id="267" r:id="rId26"/>
    <p:sldId id="281" r:id="rId27"/>
    <p:sldId id="273" r:id="rId28"/>
    <p:sldId id="269" r:id="rId29"/>
    <p:sldId id="270" r:id="rId30"/>
    <p:sldId id="285" r:id="rId31"/>
    <p:sldId id="284" r:id="rId32"/>
    <p:sldId id="283" r:id="rId33"/>
    <p:sldId id="282" r:id="rId34"/>
    <p:sldId id="293" r:id="rId35"/>
    <p:sldId id="289" r:id="rId36"/>
    <p:sldId id="286" r:id="rId37"/>
  </p:sldIdLst>
  <p:sldSz cx="12192000" cy="6858000"/>
  <p:notesSz cx="6858000" cy="9144000"/>
  <p:defaultTextStyle>
    <a:defPPr>
      <a:defRPr lang="es-A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5098"/>
    <p:restoredTop sz="94633"/>
  </p:normalViewPr>
  <p:slideViewPr>
    <p:cSldViewPr snapToGrid="0" snapToObjects="1">
      <p:cViewPr varScale="1">
        <p:scale>
          <a:sx n="81" d="100"/>
          <a:sy n="81" d="100"/>
        </p:scale>
        <p:origin x="216" y="3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719C571-843A-48FB-94E3-BEE577A1A3D6}" type="doc">
      <dgm:prSet loTypeId="urn:microsoft.com/office/officeart/2005/8/layout/hierarchy1" loCatId="hierarchy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8C48BBB3-4FBC-4207-A3B4-AB08DC4A0E4C}">
      <dgm:prSet/>
      <dgm:spPr/>
      <dgm:t>
        <a:bodyPr/>
        <a:lstStyle/>
        <a:p>
          <a:r>
            <a:rPr lang="es-AR"/>
            <a:t>Caidas </a:t>
          </a:r>
          <a:endParaRPr lang="en-US"/>
        </a:p>
      </dgm:t>
    </dgm:pt>
    <dgm:pt modelId="{0422B46C-9BEE-4C46-8F4E-C6D5C9F08CD0}" type="parTrans" cxnId="{1D25D475-FDA6-4BE8-827E-BDCAD629AF0F}">
      <dgm:prSet/>
      <dgm:spPr/>
      <dgm:t>
        <a:bodyPr/>
        <a:lstStyle/>
        <a:p>
          <a:endParaRPr lang="en-US"/>
        </a:p>
      </dgm:t>
    </dgm:pt>
    <dgm:pt modelId="{7728209E-93DC-4978-A023-2373FF260CC3}" type="sibTrans" cxnId="{1D25D475-FDA6-4BE8-827E-BDCAD629AF0F}">
      <dgm:prSet/>
      <dgm:spPr/>
      <dgm:t>
        <a:bodyPr/>
        <a:lstStyle/>
        <a:p>
          <a:endParaRPr lang="en-US"/>
        </a:p>
      </dgm:t>
    </dgm:pt>
    <dgm:pt modelId="{7A56627C-B043-4E12-8A36-5841737B755A}">
      <dgm:prSet/>
      <dgm:spPr/>
      <dgm:t>
        <a:bodyPr/>
        <a:lstStyle/>
        <a:p>
          <a:r>
            <a:rPr lang="es-AR"/>
            <a:t>Fracturas </a:t>
          </a:r>
          <a:endParaRPr lang="en-US"/>
        </a:p>
      </dgm:t>
    </dgm:pt>
    <dgm:pt modelId="{6CEF23CE-8809-479A-A17F-E9BDBD135370}" type="parTrans" cxnId="{A6828F65-0A09-46D0-B2EB-609646366AB8}">
      <dgm:prSet/>
      <dgm:spPr/>
      <dgm:t>
        <a:bodyPr/>
        <a:lstStyle/>
        <a:p>
          <a:endParaRPr lang="en-US"/>
        </a:p>
      </dgm:t>
    </dgm:pt>
    <dgm:pt modelId="{8D94E47C-2995-4456-9ECE-71CADA899E58}" type="sibTrans" cxnId="{A6828F65-0A09-46D0-B2EB-609646366AB8}">
      <dgm:prSet/>
      <dgm:spPr/>
      <dgm:t>
        <a:bodyPr/>
        <a:lstStyle/>
        <a:p>
          <a:endParaRPr lang="en-US"/>
        </a:p>
      </dgm:t>
    </dgm:pt>
    <dgm:pt modelId="{0ED636A6-3E3D-114C-9E31-3536C18D6C3A}" type="pres">
      <dgm:prSet presAssocID="{5719C571-843A-48FB-94E3-BEE577A1A3D6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74D640D8-9A74-C745-9837-23D645D5005F}" type="pres">
      <dgm:prSet presAssocID="{8C48BBB3-4FBC-4207-A3B4-AB08DC4A0E4C}" presName="hierRoot1" presStyleCnt="0"/>
      <dgm:spPr/>
    </dgm:pt>
    <dgm:pt modelId="{7244EF11-1051-264F-A25F-5A0EEE6108DA}" type="pres">
      <dgm:prSet presAssocID="{8C48BBB3-4FBC-4207-A3B4-AB08DC4A0E4C}" presName="composite" presStyleCnt="0"/>
      <dgm:spPr/>
    </dgm:pt>
    <dgm:pt modelId="{903F1996-08F5-5F4A-9478-43C2A0C68837}" type="pres">
      <dgm:prSet presAssocID="{8C48BBB3-4FBC-4207-A3B4-AB08DC4A0E4C}" presName="background" presStyleLbl="node0" presStyleIdx="0" presStyleCnt="2"/>
      <dgm:spPr/>
    </dgm:pt>
    <dgm:pt modelId="{294ABC6C-F8B4-F34A-BD6A-F9F1ECD2B91E}" type="pres">
      <dgm:prSet presAssocID="{8C48BBB3-4FBC-4207-A3B4-AB08DC4A0E4C}" presName="text" presStyleLbl="fgAcc0" presStyleIdx="0" presStyleCnt="2">
        <dgm:presLayoutVars>
          <dgm:chPref val="3"/>
        </dgm:presLayoutVars>
      </dgm:prSet>
      <dgm:spPr/>
    </dgm:pt>
    <dgm:pt modelId="{DBF02146-9D43-C047-828C-32FF8F231718}" type="pres">
      <dgm:prSet presAssocID="{8C48BBB3-4FBC-4207-A3B4-AB08DC4A0E4C}" presName="hierChild2" presStyleCnt="0"/>
      <dgm:spPr/>
    </dgm:pt>
    <dgm:pt modelId="{2660B794-B4B9-CC4A-AC4A-065243F5595B}" type="pres">
      <dgm:prSet presAssocID="{7A56627C-B043-4E12-8A36-5841737B755A}" presName="hierRoot1" presStyleCnt="0"/>
      <dgm:spPr/>
    </dgm:pt>
    <dgm:pt modelId="{9E708069-F5D3-3948-BBAF-05A30F9D9949}" type="pres">
      <dgm:prSet presAssocID="{7A56627C-B043-4E12-8A36-5841737B755A}" presName="composite" presStyleCnt="0"/>
      <dgm:spPr/>
    </dgm:pt>
    <dgm:pt modelId="{1AD45727-D9C3-754A-8C2A-CC34CC003624}" type="pres">
      <dgm:prSet presAssocID="{7A56627C-B043-4E12-8A36-5841737B755A}" presName="background" presStyleLbl="node0" presStyleIdx="1" presStyleCnt="2"/>
      <dgm:spPr/>
    </dgm:pt>
    <dgm:pt modelId="{C92F8F61-ECD4-6949-95FE-500C09C6DEC7}" type="pres">
      <dgm:prSet presAssocID="{7A56627C-B043-4E12-8A36-5841737B755A}" presName="text" presStyleLbl="fgAcc0" presStyleIdx="1" presStyleCnt="2">
        <dgm:presLayoutVars>
          <dgm:chPref val="3"/>
        </dgm:presLayoutVars>
      </dgm:prSet>
      <dgm:spPr/>
    </dgm:pt>
    <dgm:pt modelId="{0BC11262-87D7-6E4E-A5A3-A9E60DF50592}" type="pres">
      <dgm:prSet presAssocID="{7A56627C-B043-4E12-8A36-5841737B755A}" presName="hierChild2" presStyleCnt="0"/>
      <dgm:spPr/>
    </dgm:pt>
  </dgm:ptLst>
  <dgm:cxnLst>
    <dgm:cxn modelId="{353DEB23-D9B2-5A4F-965E-2C43BBEB46EC}" type="presOf" srcId="{8C48BBB3-4FBC-4207-A3B4-AB08DC4A0E4C}" destId="{294ABC6C-F8B4-F34A-BD6A-F9F1ECD2B91E}" srcOrd="0" destOrd="0" presId="urn:microsoft.com/office/officeart/2005/8/layout/hierarchy1"/>
    <dgm:cxn modelId="{A6828F65-0A09-46D0-B2EB-609646366AB8}" srcId="{5719C571-843A-48FB-94E3-BEE577A1A3D6}" destId="{7A56627C-B043-4E12-8A36-5841737B755A}" srcOrd="1" destOrd="0" parTransId="{6CEF23CE-8809-479A-A17F-E9BDBD135370}" sibTransId="{8D94E47C-2995-4456-9ECE-71CADA899E58}"/>
    <dgm:cxn modelId="{1D25D475-FDA6-4BE8-827E-BDCAD629AF0F}" srcId="{5719C571-843A-48FB-94E3-BEE577A1A3D6}" destId="{8C48BBB3-4FBC-4207-A3B4-AB08DC4A0E4C}" srcOrd="0" destOrd="0" parTransId="{0422B46C-9BEE-4C46-8F4E-C6D5C9F08CD0}" sibTransId="{7728209E-93DC-4978-A023-2373FF260CC3}"/>
    <dgm:cxn modelId="{3C1346A1-C5F8-D649-BF56-32AB3305409D}" type="presOf" srcId="{7A56627C-B043-4E12-8A36-5841737B755A}" destId="{C92F8F61-ECD4-6949-95FE-500C09C6DEC7}" srcOrd="0" destOrd="0" presId="urn:microsoft.com/office/officeart/2005/8/layout/hierarchy1"/>
    <dgm:cxn modelId="{2DB808C3-832F-CD4C-A3CD-C51BAD124B95}" type="presOf" srcId="{5719C571-843A-48FB-94E3-BEE577A1A3D6}" destId="{0ED636A6-3E3D-114C-9E31-3536C18D6C3A}" srcOrd="0" destOrd="0" presId="urn:microsoft.com/office/officeart/2005/8/layout/hierarchy1"/>
    <dgm:cxn modelId="{E79EEC97-53D8-7948-B670-012188661EDE}" type="presParOf" srcId="{0ED636A6-3E3D-114C-9E31-3536C18D6C3A}" destId="{74D640D8-9A74-C745-9837-23D645D5005F}" srcOrd="0" destOrd="0" presId="urn:microsoft.com/office/officeart/2005/8/layout/hierarchy1"/>
    <dgm:cxn modelId="{F8952C21-1CB6-5D42-8FB2-C360AC83A57B}" type="presParOf" srcId="{74D640D8-9A74-C745-9837-23D645D5005F}" destId="{7244EF11-1051-264F-A25F-5A0EEE6108DA}" srcOrd="0" destOrd="0" presId="urn:microsoft.com/office/officeart/2005/8/layout/hierarchy1"/>
    <dgm:cxn modelId="{7307227D-0CC9-F84D-A5F5-E90DFDC59F37}" type="presParOf" srcId="{7244EF11-1051-264F-A25F-5A0EEE6108DA}" destId="{903F1996-08F5-5F4A-9478-43C2A0C68837}" srcOrd="0" destOrd="0" presId="urn:microsoft.com/office/officeart/2005/8/layout/hierarchy1"/>
    <dgm:cxn modelId="{93A3236A-5325-4349-B239-C4DAFD1C222B}" type="presParOf" srcId="{7244EF11-1051-264F-A25F-5A0EEE6108DA}" destId="{294ABC6C-F8B4-F34A-BD6A-F9F1ECD2B91E}" srcOrd="1" destOrd="0" presId="urn:microsoft.com/office/officeart/2005/8/layout/hierarchy1"/>
    <dgm:cxn modelId="{4CDAA1CF-D674-704C-A72F-EA7E5800482F}" type="presParOf" srcId="{74D640D8-9A74-C745-9837-23D645D5005F}" destId="{DBF02146-9D43-C047-828C-32FF8F231718}" srcOrd="1" destOrd="0" presId="urn:microsoft.com/office/officeart/2005/8/layout/hierarchy1"/>
    <dgm:cxn modelId="{D7CE181A-C449-B64F-8FEE-14787FA69F2E}" type="presParOf" srcId="{0ED636A6-3E3D-114C-9E31-3536C18D6C3A}" destId="{2660B794-B4B9-CC4A-AC4A-065243F5595B}" srcOrd="1" destOrd="0" presId="urn:microsoft.com/office/officeart/2005/8/layout/hierarchy1"/>
    <dgm:cxn modelId="{520E3269-C5DB-3844-8767-DF75B39F0EE2}" type="presParOf" srcId="{2660B794-B4B9-CC4A-AC4A-065243F5595B}" destId="{9E708069-F5D3-3948-BBAF-05A30F9D9949}" srcOrd="0" destOrd="0" presId="urn:microsoft.com/office/officeart/2005/8/layout/hierarchy1"/>
    <dgm:cxn modelId="{F0014693-624A-814C-825D-018E084ECA01}" type="presParOf" srcId="{9E708069-F5D3-3948-BBAF-05A30F9D9949}" destId="{1AD45727-D9C3-754A-8C2A-CC34CC003624}" srcOrd="0" destOrd="0" presId="urn:microsoft.com/office/officeart/2005/8/layout/hierarchy1"/>
    <dgm:cxn modelId="{49DFF09F-3863-D74A-9825-497426A93D3F}" type="presParOf" srcId="{9E708069-F5D3-3948-BBAF-05A30F9D9949}" destId="{C92F8F61-ECD4-6949-95FE-500C09C6DEC7}" srcOrd="1" destOrd="0" presId="urn:microsoft.com/office/officeart/2005/8/layout/hierarchy1"/>
    <dgm:cxn modelId="{DEBEE41B-4DB3-0F44-ACD0-01C5F3A4BF7F}" type="presParOf" srcId="{2660B794-B4B9-CC4A-AC4A-065243F5595B}" destId="{0BC11262-87D7-6E4E-A5A3-A9E60DF50592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40A5C13-3D55-4C24-A7AA-AAF0FC63B4B6}" type="doc">
      <dgm:prSet loTypeId="urn:microsoft.com/office/officeart/2005/8/layout/bProcess2" loCatId="process" qsTypeId="urn:microsoft.com/office/officeart/2005/8/quickstyle/simple1" qsCatId="simple" csTypeId="urn:microsoft.com/office/officeart/2005/8/colors/colorful1" csCatId="colorful"/>
      <dgm:spPr/>
      <dgm:t>
        <a:bodyPr/>
        <a:lstStyle/>
        <a:p>
          <a:endParaRPr lang="en-US"/>
        </a:p>
      </dgm:t>
    </dgm:pt>
    <dgm:pt modelId="{90F3795F-C68E-4ACF-AD06-B40AA3CF6261}">
      <dgm:prSet/>
      <dgm:spPr/>
      <dgm:t>
        <a:bodyPr/>
        <a:lstStyle/>
        <a:p>
          <a:r>
            <a:rPr lang="es-AR"/>
            <a:t>36 estudios con pacientes con Sarcopenia </a:t>
          </a:r>
          <a:endParaRPr lang="en-US"/>
        </a:p>
      </dgm:t>
    </dgm:pt>
    <dgm:pt modelId="{646F26A2-AA39-4C3C-A7B9-BB6133A8FB84}" type="parTrans" cxnId="{BF2A0058-9D6F-4019-948A-DCF52F5950BB}">
      <dgm:prSet/>
      <dgm:spPr/>
      <dgm:t>
        <a:bodyPr/>
        <a:lstStyle/>
        <a:p>
          <a:endParaRPr lang="en-US"/>
        </a:p>
      </dgm:t>
    </dgm:pt>
    <dgm:pt modelId="{9831504F-9A4D-4153-9E45-7755695418D4}" type="sibTrans" cxnId="{BF2A0058-9D6F-4019-948A-DCF52F5950BB}">
      <dgm:prSet/>
      <dgm:spPr/>
      <dgm:t>
        <a:bodyPr/>
        <a:lstStyle/>
        <a:p>
          <a:endParaRPr lang="en-US"/>
        </a:p>
      </dgm:t>
    </dgm:pt>
    <dgm:pt modelId="{DB5179CD-9DC3-4879-9C74-DBE639141D32}">
      <dgm:prSet/>
      <dgm:spPr/>
      <dgm:t>
        <a:bodyPr/>
        <a:lstStyle/>
        <a:p>
          <a:r>
            <a:rPr lang="es-AR"/>
            <a:t>Se observo que los pacientes con Sarcopenia (65a 86 años ) tenian mas caidas y fracturas </a:t>
          </a:r>
          <a:endParaRPr lang="en-US"/>
        </a:p>
      </dgm:t>
    </dgm:pt>
    <dgm:pt modelId="{B45A40DC-E57C-43B1-B03E-81AB454BB797}" type="parTrans" cxnId="{6C9E2A4B-CDC4-4A08-92AE-FE5A80380481}">
      <dgm:prSet/>
      <dgm:spPr/>
      <dgm:t>
        <a:bodyPr/>
        <a:lstStyle/>
        <a:p>
          <a:endParaRPr lang="en-US"/>
        </a:p>
      </dgm:t>
    </dgm:pt>
    <dgm:pt modelId="{8832B882-E7C3-475B-A2CE-AC20169D39EB}" type="sibTrans" cxnId="{6C9E2A4B-CDC4-4A08-92AE-FE5A80380481}">
      <dgm:prSet/>
      <dgm:spPr/>
      <dgm:t>
        <a:bodyPr/>
        <a:lstStyle/>
        <a:p>
          <a:endParaRPr lang="en-US"/>
        </a:p>
      </dgm:t>
    </dgm:pt>
    <dgm:pt modelId="{0A39567C-B15A-4244-820C-782E3BE8CBD1}" type="pres">
      <dgm:prSet presAssocID="{340A5C13-3D55-4C24-A7AA-AAF0FC63B4B6}" presName="diagram" presStyleCnt="0">
        <dgm:presLayoutVars>
          <dgm:dir/>
          <dgm:resizeHandles/>
        </dgm:presLayoutVars>
      </dgm:prSet>
      <dgm:spPr/>
    </dgm:pt>
    <dgm:pt modelId="{1E2E0C3F-35C8-4046-AC5F-7DCA373B129F}" type="pres">
      <dgm:prSet presAssocID="{90F3795F-C68E-4ACF-AD06-B40AA3CF6261}" presName="firstNode" presStyleLbl="node1" presStyleIdx="0" presStyleCnt="2">
        <dgm:presLayoutVars>
          <dgm:bulletEnabled val="1"/>
        </dgm:presLayoutVars>
      </dgm:prSet>
      <dgm:spPr/>
    </dgm:pt>
    <dgm:pt modelId="{01B0BB02-9011-2C4C-B0C7-6FFCDA14520C}" type="pres">
      <dgm:prSet presAssocID="{9831504F-9A4D-4153-9E45-7755695418D4}" presName="sibTrans" presStyleLbl="sibTrans2D1" presStyleIdx="0" presStyleCnt="1"/>
      <dgm:spPr/>
    </dgm:pt>
    <dgm:pt modelId="{C59BB0A7-FE6C-2B43-8DFD-1235B967019C}" type="pres">
      <dgm:prSet presAssocID="{DB5179CD-9DC3-4879-9C74-DBE639141D32}" presName="lastNode" presStyleLbl="node1" presStyleIdx="1" presStyleCnt="2">
        <dgm:presLayoutVars>
          <dgm:bulletEnabled val="1"/>
        </dgm:presLayoutVars>
      </dgm:prSet>
      <dgm:spPr/>
    </dgm:pt>
  </dgm:ptLst>
  <dgm:cxnLst>
    <dgm:cxn modelId="{7666BC1F-CAF7-EC4A-A779-D99E9B323DE2}" type="presOf" srcId="{340A5C13-3D55-4C24-A7AA-AAF0FC63B4B6}" destId="{0A39567C-B15A-4244-820C-782E3BE8CBD1}" srcOrd="0" destOrd="0" presId="urn:microsoft.com/office/officeart/2005/8/layout/bProcess2"/>
    <dgm:cxn modelId="{6C9E2A4B-CDC4-4A08-92AE-FE5A80380481}" srcId="{340A5C13-3D55-4C24-A7AA-AAF0FC63B4B6}" destId="{DB5179CD-9DC3-4879-9C74-DBE639141D32}" srcOrd="1" destOrd="0" parTransId="{B45A40DC-E57C-43B1-B03E-81AB454BB797}" sibTransId="{8832B882-E7C3-475B-A2CE-AC20169D39EB}"/>
    <dgm:cxn modelId="{BF2A0058-9D6F-4019-948A-DCF52F5950BB}" srcId="{340A5C13-3D55-4C24-A7AA-AAF0FC63B4B6}" destId="{90F3795F-C68E-4ACF-AD06-B40AA3CF6261}" srcOrd="0" destOrd="0" parTransId="{646F26A2-AA39-4C3C-A7B9-BB6133A8FB84}" sibTransId="{9831504F-9A4D-4153-9E45-7755695418D4}"/>
    <dgm:cxn modelId="{CECD2A5C-BFD6-0F4F-A011-A1D6B608D301}" type="presOf" srcId="{DB5179CD-9DC3-4879-9C74-DBE639141D32}" destId="{C59BB0A7-FE6C-2B43-8DFD-1235B967019C}" srcOrd="0" destOrd="0" presId="urn:microsoft.com/office/officeart/2005/8/layout/bProcess2"/>
    <dgm:cxn modelId="{8ED90A85-17A4-7A4B-9536-AF4812ECA23A}" type="presOf" srcId="{90F3795F-C68E-4ACF-AD06-B40AA3CF6261}" destId="{1E2E0C3F-35C8-4046-AC5F-7DCA373B129F}" srcOrd="0" destOrd="0" presId="urn:microsoft.com/office/officeart/2005/8/layout/bProcess2"/>
    <dgm:cxn modelId="{2E2CBECA-45EA-BC4D-B319-0A0AEE326246}" type="presOf" srcId="{9831504F-9A4D-4153-9E45-7755695418D4}" destId="{01B0BB02-9011-2C4C-B0C7-6FFCDA14520C}" srcOrd="0" destOrd="0" presId="urn:microsoft.com/office/officeart/2005/8/layout/bProcess2"/>
    <dgm:cxn modelId="{568145C8-A252-674C-A511-F4376CC34ADF}" type="presParOf" srcId="{0A39567C-B15A-4244-820C-782E3BE8CBD1}" destId="{1E2E0C3F-35C8-4046-AC5F-7DCA373B129F}" srcOrd="0" destOrd="0" presId="urn:microsoft.com/office/officeart/2005/8/layout/bProcess2"/>
    <dgm:cxn modelId="{39002F41-0022-7442-818D-0E953A5C9204}" type="presParOf" srcId="{0A39567C-B15A-4244-820C-782E3BE8CBD1}" destId="{01B0BB02-9011-2C4C-B0C7-6FFCDA14520C}" srcOrd="1" destOrd="0" presId="urn:microsoft.com/office/officeart/2005/8/layout/bProcess2"/>
    <dgm:cxn modelId="{21725953-4ED8-9A45-8263-F9656729EB76}" type="presParOf" srcId="{0A39567C-B15A-4244-820C-782E3BE8CBD1}" destId="{C59BB0A7-FE6C-2B43-8DFD-1235B967019C}" srcOrd="2" destOrd="0" presId="urn:microsoft.com/office/officeart/2005/8/layout/bProcess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F915C390-017A-4458-9E52-FBC9987B1D19}" type="doc">
      <dgm:prSet loTypeId="urn:microsoft.com/office/officeart/2005/8/layout/vList5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B588D023-B7A9-4153-A203-F3913AD9700A}">
      <dgm:prSet/>
      <dgm:spPr/>
      <dgm:t>
        <a:bodyPr/>
        <a:lstStyle/>
        <a:p>
          <a:r>
            <a:rPr lang="es-AR" dirty="0"/>
            <a:t>Ejercicios de resistencia </a:t>
          </a:r>
          <a:endParaRPr lang="en-US" dirty="0"/>
        </a:p>
      </dgm:t>
    </dgm:pt>
    <dgm:pt modelId="{022CC199-C9F0-46C7-90EC-237CD7B5B244}" type="parTrans" cxnId="{7451B13F-62D1-4548-9CBB-1A44EEF90D2C}">
      <dgm:prSet/>
      <dgm:spPr/>
      <dgm:t>
        <a:bodyPr/>
        <a:lstStyle/>
        <a:p>
          <a:endParaRPr lang="en-US"/>
        </a:p>
      </dgm:t>
    </dgm:pt>
    <dgm:pt modelId="{C468D952-1A48-4BE4-AE2F-9B2B47338D2C}" type="sibTrans" cxnId="{7451B13F-62D1-4548-9CBB-1A44EEF90D2C}">
      <dgm:prSet/>
      <dgm:spPr/>
      <dgm:t>
        <a:bodyPr/>
        <a:lstStyle/>
        <a:p>
          <a:endParaRPr lang="en-US"/>
        </a:p>
      </dgm:t>
    </dgm:pt>
    <dgm:pt modelId="{BEA82760-17CB-47E9-828B-F6A8A1094912}">
      <dgm:prSet/>
      <dgm:spPr/>
      <dgm:t>
        <a:bodyPr/>
        <a:lstStyle/>
        <a:p>
          <a:r>
            <a:rPr lang="es-AR" dirty="0"/>
            <a:t>Dieta con proteinas de 1.2 a 1.6 mg/ kg si hay buena funcion renal </a:t>
          </a:r>
          <a:endParaRPr lang="en-US" dirty="0"/>
        </a:p>
      </dgm:t>
    </dgm:pt>
    <dgm:pt modelId="{27E6B3DF-281D-4819-9768-FFB09B6A0980}" type="parTrans" cxnId="{D9E663F5-E1E3-4404-A170-1C8B280FF20F}">
      <dgm:prSet/>
      <dgm:spPr/>
      <dgm:t>
        <a:bodyPr/>
        <a:lstStyle/>
        <a:p>
          <a:endParaRPr lang="en-US"/>
        </a:p>
      </dgm:t>
    </dgm:pt>
    <dgm:pt modelId="{F3CB5D63-1729-4BDC-9B60-2E7BD8596FA6}" type="sibTrans" cxnId="{D9E663F5-E1E3-4404-A170-1C8B280FF20F}">
      <dgm:prSet/>
      <dgm:spPr/>
      <dgm:t>
        <a:bodyPr/>
        <a:lstStyle/>
        <a:p>
          <a:endParaRPr lang="en-US"/>
        </a:p>
      </dgm:t>
    </dgm:pt>
    <dgm:pt modelId="{01005B2B-A90B-4A21-87F0-B4EF31466911}">
      <dgm:prSet/>
      <dgm:spPr/>
      <dgm:t>
        <a:bodyPr/>
        <a:lstStyle/>
        <a:p>
          <a:r>
            <a:rPr lang="es-AR" dirty="0"/>
            <a:t>Niveles de Vitamina D superiores a 40 ng/ml en casos de sarcopenia </a:t>
          </a:r>
          <a:endParaRPr lang="en-US" dirty="0"/>
        </a:p>
      </dgm:t>
    </dgm:pt>
    <dgm:pt modelId="{1CEE59D2-1D7A-47B9-A448-DCCC9D0C182B}" type="parTrans" cxnId="{300429D7-20B1-4C3B-827D-DD9722DEF90F}">
      <dgm:prSet/>
      <dgm:spPr/>
      <dgm:t>
        <a:bodyPr/>
        <a:lstStyle/>
        <a:p>
          <a:endParaRPr lang="en-US"/>
        </a:p>
      </dgm:t>
    </dgm:pt>
    <dgm:pt modelId="{8374E86D-134E-4619-80D6-82EFC2824654}" type="sibTrans" cxnId="{300429D7-20B1-4C3B-827D-DD9722DEF90F}">
      <dgm:prSet/>
      <dgm:spPr/>
      <dgm:t>
        <a:bodyPr/>
        <a:lstStyle/>
        <a:p>
          <a:endParaRPr lang="en-US"/>
        </a:p>
      </dgm:t>
    </dgm:pt>
    <dgm:pt modelId="{2FFBB04E-9267-CD4E-8879-F1045E3AD6E2}" type="pres">
      <dgm:prSet presAssocID="{F915C390-017A-4458-9E52-FBC9987B1D19}" presName="Name0" presStyleCnt="0">
        <dgm:presLayoutVars>
          <dgm:dir/>
          <dgm:animLvl val="lvl"/>
          <dgm:resizeHandles val="exact"/>
        </dgm:presLayoutVars>
      </dgm:prSet>
      <dgm:spPr/>
    </dgm:pt>
    <dgm:pt modelId="{B4226813-A5A1-E44B-B511-8E8EE0E749C7}" type="pres">
      <dgm:prSet presAssocID="{B588D023-B7A9-4153-A203-F3913AD9700A}" presName="linNode" presStyleCnt="0"/>
      <dgm:spPr/>
    </dgm:pt>
    <dgm:pt modelId="{13C8B805-19F0-E847-B9D4-90BE1BFEE9A7}" type="pres">
      <dgm:prSet presAssocID="{B588D023-B7A9-4153-A203-F3913AD9700A}" presName="parentText" presStyleLbl="node1" presStyleIdx="0" presStyleCnt="3">
        <dgm:presLayoutVars>
          <dgm:chMax val="1"/>
          <dgm:bulletEnabled val="1"/>
        </dgm:presLayoutVars>
      </dgm:prSet>
      <dgm:spPr/>
    </dgm:pt>
    <dgm:pt modelId="{E38EB3BA-8D3B-254A-86AD-E631BD31D607}" type="pres">
      <dgm:prSet presAssocID="{C468D952-1A48-4BE4-AE2F-9B2B47338D2C}" presName="sp" presStyleCnt="0"/>
      <dgm:spPr/>
    </dgm:pt>
    <dgm:pt modelId="{2D120549-036A-3245-B50C-9C470B3D6922}" type="pres">
      <dgm:prSet presAssocID="{BEA82760-17CB-47E9-828B-F6A8A1094912}" presName="linNode" presStyleCnt="0"/>
      <dgm:spPr/>
    </dgm:pt>
    <dgm:pt modelId="{C09AD05A-3ED7-F245-B612-ABE36A83533B}" type="pres">
      <dgm:prSet presAssocID="{BEA82760-17CB-47E9-828B-F6A8A1094912}" presName="parentText" presStyleLbl="node1" presStyleIdx="1" presStyleCnt="3">
        <dgm:presLayoutVars>
          <dgm:chMax val="1"/>
          <dgm:bulletEnabled val="1"/>
        </dgm:presLayoutVars>
      </dgm:prSet>
      <dgm:spPr/>
    </dgm:pt>
    <dgm:pt modelId="{9CCD0D97-A614-ED4A-83EE-E55B23DF1B75}" type="pres">
      <dgm:prSet presAssocID="{F3CB5D63-1729-4BDC-9B60-2E7BD8596FA6}" presName="sp" presStyleCnt="0"/>
      <dgm:spPr/>
    </dgm:pt>
    <dgm:pt modelId="{1B57D4BC-C3DC-6F4D-A2B2-4870E54EA405}" type="pres">
      <dgm:prSet presAssocID="{01005B2B-A90B-4A21-87F0-B4EF31466911}" presName="linNode" presStyleCnt="0"/>
      <dgm:spPr/>
    </dgm:pt>
    <dgm:pt modelId="{E50A0EFA-A50D-6149-8CBF-5EE8A22FFA10}" type="pres">
      <dgm:prSet presAssocID="{01005B2B-A90B-4A21-87F0-B4EF31466911}" presName="parentText" presStyleLbl="node1" presStyleIdx="2" presStyleCnt="3">
        <dgm:presLayoutVars>
          <dgm:chMax val="1"/>
          <dgm:bulletEnabled val="1"/>
        </dgm:presLayoutVars>
      </dgm:prSet>
      <dgm:spPr/>
    </dgm:pt>
  </dgm:ptLst>
  <dgm:cxnLst>
    <dgm:cxn modelId="{7451B13F-62D1-4548-9CBB-1A44EEF90D2C}" srcId="{F915C390-017A-4458-9E52-FBC9987B1D19}" destId="{B588D023-B7A9-4153-A203-F3913AD9700A}" srcOrd="0" destOrd="0" parTransId="{022CC199-C9F0-46C7-90EC-237CD7B5B244}" sibTransId="{C468D952-1A48-4BE4-AE2F-9B2B47338D2C}"/>
    <dgm:cxn modelId="{873D5F4A-8561-D84F-A074-1FEEF8AB4074}" type="presOf" srcId="{B588D023-B7A9-4153-A203-F3913AD9700A}" destId="{13C8B805-19F0-E847-B9D4-90BE1BFEE9A7}" srcOrd="0" destOrd="0" presId="urn:microsoft.com/office/officeart/2005/8/layout/vList5"/>
    <dgm:cxn modelId="{E74BCB78-32FE-8842-9070-40B6C4D8E538}" type="presOf" srcId="{BEA82760-17CB-47E9-828B-F6A8A1094912}" destId="{C09AD05A-3ED7-F245-B612-ABE36A83533B}" srcOrd="0" destOrd="0" presId="urn:microsoft.com/office/officeart/2005/8/layout/vList5"/>
    <dgm:cxn modelId="{A70F6B83-E60B-6242-B387-96A81814599A}" type="presOf" srcId="{F915C390-017A-4458-9E52-FBC9987B1D19}" destId="{2FFBB04E-9267-CD4E-8879-F1045E3AD6E2}" srcOrd="0" destOrd="0" presId="urn:microsoft.com/office/officeart/2005/8/layout/vList5"/>
    <dgm:cxn modelId="{300429D7-20B1-4C3B-827D-DD9722DEF90F}" srcId="{F915C390-017A-4458-9E52-FBC9987B1D19}" destId="{01005B2B-A90B-4A21-87F0-B4EF31466911}" srcOrd="2" destOrd="0" parTransId="{1CEE59D2-1D7A-47B9-A448-DCCC9D0C182B}" sibTransId="{8374E86D-134E-4619-80D6-82EFC2824654}"/>
    <dgm:cxn modelId="{F46B6BDD-D684-E541-9B0E-EBB151FA259D}" type="presOf" srcId="{01005B2B-A90B-4A21-87F0-B4EF31466911}" destId="{E50A0EFA-A50D-6149-8CBF-5EE8A22FFA10}" srcOrd="0" destOrd="0" presId="urn:microsoft.com/office/officeart/2005/8/layout/vList5"/>
    <dgm:cxn modelId="{D9E663F5-E1E3-4404-A170-1C8B280FF20F}" srcId="{F915C390-017A-4458-9E52-FBC9987B1D19}" destId="{BEA82760-17CB-47E9-828B-F6A8A1094912}" srcOrd="1" destOrd="0" parTransId="{27E6B3DF-281D-4819-9768-FFB09B6A0980}" sibTransId="{F3CB5D63-1729-4BDC-9B60-2E7BD8596FA6}"/>
    <dgm:cxn modelId="{4A237328-3387-2B40-A38D-BACBCCA502E2}" type="presParOf" srcId="{2FFBB04E-9267-CD4E-8879-F1045E3AD6E2}" destId="{B4226813-A5A1-E44B-B511-8E8EE0E749C7}" srcOrd="0" destOrd="0" presId="urn:microsoft.com/office/officeart/2005/8/layout/vList5"/>
    <dgm:cxn modelId="{AA36B31C-6BEC-DD43-BBE7-0222051E7BCB}" type="presParOf" srcId="{B4226813-A5A1-E44B-B511-8E8EE0E749C7}" destId="{13C8B805-19F0-E847-B9D4-90BE1BFEE9A7}" srcOrd="0" destOrd="0" presId="urn:microsoft.com/office/officeart/2005/8/layout/vList5"/>
    <dgm:cxn modelId="{81D05ACE-FC31-8342-BC41-F90066C21950}" type="presParOf" srcId="{2FFBB04E-9267-CD4E-8879-F1045E3AD6E2}" destId="{E38EB3BA-8D3B-254A-86AD-E631BD31D607}" srcOrd="1" destOrd="0" presId="urn:microsoft.com/office/officeart/2005/8/layout/vList5"/>
    <dgm:cxn modelId="{3C2F1F27-26EF-5743-ABD2-0932AC7A1466}" type="presParOf" srcId="{2FFBB04E-9267-CD4E-8879-F1045E3AD6E2}" destId="{2D120549-036A-3245-B50C-9C470B3D6922}" srcOrd="2" destOrd="0" presId="urn:microsoft.com/office/officeart/2005/8/layout/vList5"/>
    <dgm:cxn modelId="{792C3DA4-F236-0E4A-AA57-239FE6584A87}" type="presParOf" srcId="{2D120549-036A-3245-B50C-9C470B3D6922}" destId="{C09AD05A-3ED7-F245-B612-ABE36A83533B}" srcOrd="0" destOrd="0" presId="urn:microsoft.com/office/officeart/2005/8/layout/vList5"/>
    <dgm:cxn modelId="{94220D9A-7711-FD4B-9B18-6299DB67FC92}" type="presParOf" srcId="{2FFBB04E-9267-CD4E-8879-F1045E3AD6E2}" destId="{9CCD0D97-A614-ED4A-83EE-E55B23DF1B75}" srcOrd="3" destOrd="0" presId="urn:microsoft.com/office/officeart/2005/8/layout/vList5"/>
    <dgm:cxn modelId="{54714AA6-1095-064F-B2DE-0566A3F6A986}" type="presParOf" srcId="{2FFBB04E-9267-CD4E-8879-F1045E3AD6E2}" destId="{1B57D4BC-C3DC-6F4D-A2B2-4870E54EA405}" srcOrd="4" destOrd="0" presId="urn:microsoft.com/office/officeart/2005/8/layout/vList5"/>
    <dgm:cxn modelId="{39B3BFD4-FA60-0749-B1EC-8D066F32AFA7}" type="presParOf" srcId="{1B57D4BC-C3DC-6F4D-A2B2-4870E54EA405}" destId="{E50A0EFA-A50D-6149-8CBF-5EE8A22FFA10}" srcOrd="0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03F1996-08F5-5F4A-9478-43C2A0C68837}">
      <dsp:nvSpPr>
        <dsp:cNvPr id="0" name=""/>
        <dsp:cNvSpPr/>
      </dsp:nvSpPr>
      <dsp:spPr>
        <a:xfrm>
          <a:off x="130938" y="1393"/>
          <a:ext cx="4224635" cy="268264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94ABC6C-F8B4-F34A-BD6A-F9F1ECD2B91E}">
      <dsp:nvSpPr>
        <dsp:cNvPr id="0" name=""/>
        <dsp:cNvSpPr/>
      </dsp:nvSpPr>
      <dsp:spPr>
        <a:xfrm>
          <a:off x="600342" y="447327"/>
          <a:ext cx="4224635" cy="268264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marL="0" lvl="0" indent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AR" sz="6500" kern="1200"/>
            <a:t>Caidas </a:t>
          </a:r>
          <a:endParaRPr lang="en-US" sz="6500" kern="1200"/>
        </a:p>
      </dsp:txBody>
      <dsp:txXfrm>
        <a:off x="678914" y="525899"/>
        <a:ext cx="4067491" cy="2525499"/>
      </dsp:txXfrm>
    </dsp:sp>
    <dsp:sp modelId="{1AD45727-D9C3-754A-8C2A-CC34CC003624}">
      <dsp:nvSpPr>
        <dsp:cNvPr id="0" name=""/>
        <dsp:cNvSpPr/>
      </dsp:nvSpPr>
      <dsp:spPr>
        <a:xfrm>
          <a:off x="5294381" y="1393"/>
          <a:ext cx="4224635" cy="268264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92F8F61-ECD4-6949-95FE-500C09C6DEC7}">
      <dsp:nvSpPr>
        <dsp:cNvPr id="0" name=""/>
        <dsp:cNvSpPr/>
      </dsp:nvSpPr>
      <dsp:spPr>
        <a:xfrm>
          <a:off x="5763785" y="447327"/>
          <a:ext cx="4224635" cy="268264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marL="0" lvl="0" indent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AR" sz="6500" kern="1200"/>
            <a:t>Fracturas </a:t>
          </a:r>
          <a:endParaRPr lang="en-US" sz="6500" kern="1200"/>
        </a:p>
      </dsp:txBody>
      <dsp:txXfrm>
        <a:off x="5842357" y="525899"/>
        <a:ext cx="4067491" cy="252549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E2E0C3F-35C8-4046-AC5F-7DCA373B129F}">
      <dsp:nvSpPr>
        <dsp:cNvPr id="0" name=""/>
        <dsp:cNvSpPr/>
      </dsp:nvSpPr>
      <dsp:spPr>
        <a:xfrm>
          <a:off x="1283" y="73665"/>
          <a:ext cx="4205213" cy="4205213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AR" sz="3200" kern="1200"/>
            <a:t>36 estudios con pacientes con Sarcopenia </a:t>
          </a:r>
          <a:endParaRPr lang="en-US" sz="3200" kern="1200"/>
        </a:p>
      </dsp:txBody>
      <dsp:txXfrm>
        <a:off x="617122" y="689504"/>
        <a:ext cx="2973535" cy="2973535"/>
      </dsp:txXfrm>
    </dsp:sp>
    <dsp:sp modelId="{01B0BB02-9011-2C4C-B0C7-6FFCDA14520C}">
      <dsp:nvSpPr>
        <dsp:cNvPr id="0" name=""/>
        <dsp:cNvSpPr/>
      </dsp:nvSpPr>
      <dsp:spPr>
        <a:xfrm rot="5400000">
          <a:off x="4553426" y="1619081"/>
          <a:ext cx="1471824" cy="1114381"/>
        </a:xfrm>
        <a:prstGeom prst="triangl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59BB0A7-FE6C-2B43-8DFD-1235B967019C}">
      <dsp:nvSpPr>
        <dsp:cNvPr id="0" name=""/>
        <dsp:cNvSpPr/>
      </dsp:nvSpPr>
      <dsp:spPr>
        <a:xfrm>
          <a:off x="6309103" y="73665"/>
          <a:ext cx="4205213" cy="4205213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AR" sz="3200" kern="1200"/>
            <a:t>Se observo que los pacientes con Sarcopenia (65a 86 años ) tenian mas caidas y fracturas </a:t>
          </a:r>
          <a:endParaRPr lang="en-US" sz="3200" kern="1200"/>
        </a:p>
      </dsp:txBody>
      <dsp:txXfrm>
        <a:off x="6924942" y="689504"/>
        <a:ext cx="2973535" cy="297353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3C8B805-19F0-E847-B9D4-90BE1BFEE9A7}">
      <dsp:nvSpPr>
        <dsp:cNvPr id="0" name=""/>
        <dsp:cNvSpPr/>
      </dsp:nvSpPr>
      <dsp:spPr>
        <a:xfrm>
          <a:off x="3364992" y="2125"/>
          <a:ext cx="3785616" cy="1402675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51435" rIns="102870" bIns="51435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AR" sz="2700" kern="1200" dirty="0"/>
            <a:t>Ejercicios de resistencia </a:t>
          </a:r>
          <a:endParaRPr lang="en-US" sz="2700" kern="1200" dirty="0"/>
        </a:p>
      </dsp:txBody>
      <dsp:txXfrm>
        <a:off x="3433465" y="70598"/>
        <a:ext cx="3648670" cy="1265729"/>
      </dsp:txXfrm>
    </dsp:sp>
    <dsp:sp modelId="{C09AD05A-3ED7-F245-B612-ABE36A83533B}">
      <dsp:nvSpPr>
        <dsp:cNvPr id="0" name=""/>
        <dsp:cNvSpPr/>
      </dsp:nvSpPr>
      <dsp:spPr>
        <a:xfrm>
          <a:off x="3364992" y="1474934"/>
          <a:ext cx="3785616" cy="1402675"/>
        </a:xfrm>
        <a:prstGeom prst="roundRect">
          <a:avLst/>
        </a:prstGeom>
        <a:solidFill>
          <a:schemeClr val="accent2">
            <a:hueOff val="-727682"/>
            <a:satOff val="-41964"/>
            <a:lumOff val="431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51435" rIns="102870" bIns="51435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AR" sz="2700" kern="1200" dirty="0"/>
            <a:t>Dieta con proteinas de 1.2 a 1.6 mg/ kg si hay buena funcion renal </a:t>
          </a:r>
          <a:endParaRPr lang="en-US" sz="2700" kern="1200" dirty="0"/>
        </a:p>
      </dsp:txBody>
      <dsp:txXfrm>
        <a:off x="3433465" y="1543407"/>
        <a:ext cx="3648670" cy="1265729"/>
      </dsp:txXfrm>
    </dsp:sp>
    <dsp:sp modelId="{E50A0EFA-A50D-6149-8CBF-5EE8A22FFA10}">
      <dsp:nvSpPr>
        <dsp:cNvPr id="0" name=""/>
        <dsp:cNvSpPr/>
      </dsp:nvSpPr>
      <dsp:spPr>
        <a:xfrm>
          <a:off x="3364992" y="2947743"/>
          <a:ext cx="3785616" cy="1402675"/>
        </a:xfrm>
        <a:prstGeom prst="roundRect">
          <a:avLst/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51435" rIns="102870" bIns="51435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AR" sz="2700" kern="1200" dirty="0"/>
            <a:t>Niveles de Vitamina D superiores a 40 ng/ml en casos de sarcopenia </a:t>
          </a:r>
          <a:endParaRPr lang="en-US" sz="2700" kern="1200" dirty="0"/>
        </a:p>
      </dsp:txBody>
      <dsp:txXfrm>
        <a:off x="3433465" y="3016216"/>
        <a:ext cx="3648670" cy="126572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bProcess2">
  <dgm:title val=""/>
  <dgm:desc val=""/>
  <dgm:catLst>
    <dgm:cat type="process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  <dgm:pt modelId="7">
          <dgm:prSet phldr="1"/>
        </dgm:pt>
        <dgm:pt modelId="8">
          <dgm:prSet phldr="1"/>
        </dgm:pt>
        <dgm:pt modelId="9">
          <dgm:prSet phldr="1"/>
        </dgm:pt>
      </dgm:ptLst>
      <dgm:cxnLst>
        <dgm:cxn modelId="10" srcId="0" destId="1" srcOrd="0" destOrd="0"/>
        <dgm:cxn modelId="11" srcId="0" destId="2" srcOrd="1" destOrd="0"/>
        <dgm:cxn modelId="12" srcId="0" destId="3" srcOrd="2" destOrd="0"/>
        <dgm:cxn modelId="13" srcId="0" destId="4" srcOrd="3" destOrd="0"/>
        <dgm:cxn modelId="14" srcId="0" destId="5" srcOrd="4" destOrd="0"/>
        <dgm:cxn modelId="15" srcId="0" destId="6" srcOrd="5" destOrd="0"/>
        <dgm:cxn modelId="16" srcId="0" destId="7" srcOrd="6" destOrd="0"/>
        <dgm:cxn modelId="17" srcId="0" destId="8" srcOrd="7" destOrd="0"/>
        <dgm:cxn modelId="18" srcId="0" destId="9" srcOrd="8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/>
    </dgm:varLst>
    <dgm:choose name="Name0">
      <dgm:if name="Name1" func="var" arg="dir" op="equ" val="norm">
        <dgm:alg type="snake">
          <dgm:param type="grDir" val="tL"/>
          <dgm:param type="flowDir" val="col"/>
          <dgm:param type="contDir" val="revDir"/>
        </dgm:alg>
      </dgm:if>
      <dgm:else name="Name2">
        <dgm:alg type="snake">
          <dgm:param type="grDir" val="tR"/>
          <dgm:param type="flowDir" val="col"/>
          <dgm:param type="contDir" val="revDi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firstNode" refType="w"/>
      <dgm:constr type="w" for="ch" forName="lastNode" refType="w" refFor="ch" refForName="firstNode" op="equ"/>
      <dgm:constr type="w" for="ch" forName="middleNode" refType="w" refFor="ch" refForName="firstNode" op="equ"/>
      <dgm:constr type="h" for="ch" ptType="sibTrans" refType="w" refFor="ch" refForName="middleNode" op="equ" fact="0.35"/>
      <dgm:constr type="sp" refType="w" refFor="ch" refForName="middleNode" fact="0.5"/>
      <dgm:constr type="connDist" for="des" ptType="sibTrans" op="equ"/>
      <dgm:constr type="primFontSz" for="ch" forName="firstNode" val="65"/>
      <dgm:constr type="primFontSz" for="ch" forName="lastNode" refType="primFontSz" refFor="ch" refForName="firstNode" op="equ"/>
      <dgm:constr type="primFontSz" for="des" forName="shape" val="65"/>
      <dgm:constr type="primFontSz" for="des" forName="shape" refType="primFontSz" refFor="ch" refForName="firstNode" op="lte"/>
      <dgm:constr type="primFontSz" for="des" forName="shape" refType="primFontSz" refFor="ch" refForName="lastNode" op="lte"/>
    </dgm:constrLst>
    <dgm:ruleLst/>
    <dgm:forEach name="Name3" axis="ch" ptType="node">
      <dgm:choose name="Name4">
        <dgm:if name="Name5" axis="self" ptType="node" func="pos" op="equ" val="1">
          <dgm:layoutNode name="firstNode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if>
        <dgm:if name="Name6" axis="self" ptType="node" func="revPos" op="equ" val="1">
          <dgm:layoutNode name="lastNode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if>
        <dgm:else name="Name7">
          <dgm:layoutNode name="middleNod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  <dgm:constr type="w" for="ch" forName="padding" refType="w"/>
              <dgm:constr type="h" for="ch" forName="padding" refType="h"/>
              <dgm:constr type="w" for="ch" forName="shape" refType="w" fact="0.667"/>
              <dgm:constr type="h" for="ch" forName="shape" refType="h" fact="0.667"/>
              <dgm:constr type="ctrX" for="ch" forName="shape" refType="w" fact="0.5"/>
              <dgm:constr type="ctrY" for="ch" forName="shape" refType="h" fact="0.5"/>
            </dgm:constrLst>
            <dgm:ruleLst/>
            <dgm:layoutNode name="padding">
              <dgm:alg type="sp"/>
              <dgm:shape xmlns:r="http://schemas.openxmlformats.org/officeDocument/2006/relationships" type="ellipse" r:blip="" hideGeom="1">
                <dgm:adjLst/>
              </dgm:shape>
              <dgm:presOf/>
              <dgm:constrLst/>
              <dgm:ruleLst/>
            </dgm:layoutNode>
            <dgm:layoutNode name="shape">
              <dgm:varLst>
                <dgm:bulletEnabled val="1"/>
              </dgm:varLst>
              <dgm:alg type="tx">
                <dgm:param type="txAnchorVertCh" val="mid"/>
              </dgm:alg>
              <dgm:shape xmlns:r="http://schemas.openxmlformats.org/officeDocument/2006/relationships" type="ellipse" r:blip="">
                <dgm:adjLst/>
              </dgm:shape>
              <dgm:presOf axis="desOrSelf" ptType="node"/>
              <dgm:constrLst>
                <dgm:constr type="h" refType="w"/>
                <dgm:constr type="tMarg" refType="primFontSz" fact="0.1"/>
                <dgm:constr type="bMarg" refType="primFontSz" fact="0.1"/>
                <dgm:constr type="lMarg" refType="primFontSz" fact="0.1"/>
                <dgm:constr type="rMarg" refType="primFontSz" fact="0.1"/>
              </dgm:constrLst>
              <dgm:ruleLst>
                <dgm:rule type="primFontSz" val="5" fact="NaN" max="NaN"/>
              </dgm:ruleLst>
            </dgm:layoutNode>
          </dgm:layoutNode>
        </dgm:else>
      </dgm:choose>
      <dgm:forEach name="Name8" axis="followSib" ptType="sibTrans" cnt="1">
        <dgm:layoutNode name="sibTrans">
          <dgm:choose name="Name9">
            <dgm:if name="Name10" func="var" arg="dir" op="equ" val="norm">
              <dgm:choose name="Name11">
                <dgm:if name="Name12" axis="self" ptType="sibTrans" func="pos" op="equ" val="1">
                  <dgm:alg type="conn">
                    <dgm:param type="begPts" val="auto"/>
                    <dgm:param type="endPts" val="auto"/>
                    <dgm:param type="srcNode" val="firstNode"/>
                    <dgm:param type="dstNode" val="shape"/>
                  </dgm:alg>
                </dgm:if>
                <dgm:if name="Name13" axis="self" ptType="sibTrans" func="revPos" op="equ" val="1">
                  <dgm:alg type="conn">
                    <dgm:param type="begPts" val="auto"/>
                    <dgm:param type="endPts" val="auto"/>
                    <dgm:param type="srcNode" val="shape"/>
                    <dgm:param type="dstNode" val="lastNode"/>
                  </dgm:alg>
                </dgm:if>
                <dgm:else name="Name14">
                  <dgm:alg type="conn">
                    <dgm:param type="begPts" val="auto"/>
                    <dgm:param type="endPts" val="auto"/>
                    <dgm:param type="srcNode" val="shape"/>
                    <dgm:param type="dstNode" val="shape"/>
                  </dgm:alg>
                </dgm:else>
              </dgm:choose>
            </dgm:if>
            <dgm:else name="Name15">
              <dgm:choose name="Name16">
                <dgm:if name="Name17" axis="self" ptType="sibTrans" func="pos" op="equ" val="1">
                  <dgm:alg type="conn">
                    <dgm:param type="begPts" val="auto"/>
                    <dgm:param type="endPts" val="auto"/>
                    <dgm:param type="srcNode" val="firstNode"/>
                    <dgm:param type="dstNode" val="shape"/>
                  </dgm:alg>
                </dgm:if>
                <dgm:if name="Name18" axis="self" ptType="sibTrans" func="revPos" op="equ" val="1">
                  <dgm:alg type="conn">
                    <dgm:param type="begPts" val="auto"/>
                    <dgm:param type="endPts" val="auto"/>
                    <dgm:param type="srcNode" val="shape"/>
                    <dgm:param type="dstNode" val="lastNode"/>
                  </dgm:alg>
                </dgm:if>
                <dgm:else name="Name19">
                  <dgm:alg type="conn">
                    <dgm:param type="begPts" val="auto"/>
                    <dgm:param type="endPts" val="auto"/>
                    <dgm:param type="srcNode" val="shape"/>
                    <dgm:param type="dstNode" val="shape"/>
                  </dgm:alg>
                </dgm:else>
              </dgm:choose>
            </dgm:else>
          </dgm:choose>
          <dgm:shape xmlns:r="http://schemas.openxmlformats.org/officeDocument/2006/relationships" rot="90" type="triangle" r:blip="">
            <dgm:adjLst/>
          </dgm:shape>
          <dgm:presOf axis="self"/>
          <dgm:constrLst>
            <dgm:constr type="w" refType="h"/>
            <dgm:constr type="connDist"/>
            <dgm:constr type="begPad" refType="connDist" fact="0.25"/>
            <dgm:constr type="endPad" refType="connDist" fact="0.22"/>
          </dgm:constrLst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AR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AC91867-89CE-4D4F-B9AE-048F90FA4249}" type="datetimeFigureOut">
              <a:rPr lang="es-AR" smtClean="0"/>
              <a:t>18/8/20</a:t>
            </a:fld>
            <a:endParaRPr lang="es-AR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AR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AR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30B3069-12C9-D643-91B4-C10833657A05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5793118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45C7F05-6E1B-644A-81A1-7092B54B835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F9222FDB-9D35-BA4E-996C-70EFE27DC52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AR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A27EEAB-6A58-524B-A6A9-88CA19C76F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42C61D-B424-CE48-AA12-831ABF2A4460}" type="datetimeFigureOut">
              <a:rPr lang="es-AR" smtClean="0"/>
              <a:t>18/8/20</a:t>
            </a:fld>
            <a:endParaRPr lang="es-AR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2010E55-E837-8F46-B454-9818562682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F490CF5-17F3-7F49-A4DD-8F033F376F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7A926B-4791-5B48-9831-80AF8B641B4F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7254284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7584F4A-3579-BE4B-9B05-EC5738801B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7FF17780-EF83-5F43-9018-7AA82785649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14B6367-F71D-D247-8CE1-AD4ECCC62D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42C61D-B424-CE48-AA12-831ABF2A4460}" type="datetimeFigureOut">
              <a:rPr lang="es-AR" smtClean="0"/>
              <a:t>18/8/20</a:t>
            </a:fld>
            <a:endParaRPr lang="es-AR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3E0EB628-101C-5140-B34C-4B5DA1B987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2AF2780-A5E2-B04F-9BD1-E4D6AA0DD7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7A926B-4791-5B48-9831-80AF8B641B4F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5598260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437D8E1C-CDE0-F844-8E78-DC3CD061A7F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ABB6B1A5-4EC6-F841-95CA-7E08FCF8EFD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875ACBB-91D8-9345-93B8-4CE314D60D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42C61D-B424-CE48-AA12-831ABF2A4460}" type="datetimeFigureOut">
              <a:rPr lang="es-AR" smtClean="0"/>
              <a:t>18/8/20</a:t>
            </a:fld>
            <a:endParaRPr lang="es-AR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BD4D624-C16F-BC4B-AF2A-8FB562BD3E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61F1212-8EAF-324C-B606-6BED93446C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7A926B-4791-5B48-9831-80AF8B641B4F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2224884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9C20677-07F0-FD47-B511-8B095BBE34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65E90B9B-A8EB-8642-B903-2718D2C6D46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3A9F812-BA36-884E-AB49-B6C45C4F7F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42C61D-B424-CE48-AA12-831ABF2A4460}" type="datetimeFigureOut">
              <a:rPr lang="es-AR" smtClean="0"/>
              <a:t>18/8/20</a:t>
            </a:fld>
            <a:endParaRPr lang="es-AR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6684265-6EAD-CF4E-BC81-F5F1977700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0C4A004-892E-D643-BD3A-D8BE746B04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7A926B-4791-5B48-9831-80AF8B641B4F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40525183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79A8AB9-8C84-D74E-BA77-44B8FCBAAC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FA250EE8-56B1-1A4D-983F-7AB5B3EBF21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83D2994-A2BE-894E-9055-5E433C297A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42C61D-B424-CE48-AA12-831ABF2A4460}" type="datetimeFigureOut">
              <a:rPr lang="es-AR" smtClean="0"/>
              <a:t>18/8/20</a:t>
            </a:fld>
            <a:endParaRPr lang="es-AR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06E4D1F-F002-B84C-9E88-0BEA9F7552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C5E7441-BCED-F246-901D-531A6BB1D6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7A926B-4791-5B48-9831-80AF8B641B4F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9315558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178D121-558B-6D4C-B810-F5DCAB61E0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E5573B1-E1F5-FA4F-8360-E039692005D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F81E6CBA-FF1B-504A-B06E-8CD02B6586F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FEFE968A-AAA9-9B46-87CC-1E5BCD5B32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42C61D-B424-CE48-AA12-831ABF2A4460}" type="datetimeFigureOut">
              <a:rPr lang="es-AR" smtClean="0"/>
              <a:t>18/8/20</a:t>
            </a:fld>
            <a:endParaRPr lang="es-AR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24A3C656-D260-EB43-AFED-7CD372C260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2B8CB813-2FF0-7B46-A3D1-596702AC99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7A926B-4791-5B48-9831-80AF8B641B4F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027933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F7AEAA3-CEE5-4E40-9391-FCCEB88540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8AD6987D-0A3F-1A44-8008-ED39FB20001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152893F9-623F-344E-974E-1BB850F6821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411521CC-9C59-B345-B812-A9D244D1F5B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B0111F58-82F0-EF43-A267-C63C7126FD8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1D575BB9-E583-A74E-9B2F-74DEB2C3E8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42C61D-B424-CE48-AA12-831ABF2A4460}" type="datetimeFigureOut">
              <a:rPr lang="es-AR" smtClean="0"/>
              <a:t>18/8/20</a:t>
            </a:fld>
            <a:endParaRPr lang="es-AR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6C5BB33B-7308-614D-9E96-8F473044FB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D8A205BD-D3BC-BE4A-ADAB-F44153D3D7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7A926B-4791-5B48-9831-80AF8B641B4F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2584722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9864304-5E01-0841-9E5C-863FC67EC8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8BF88792-521E-1949-BCB6-4894A1E696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42C61D-B424-CE48-AA12-831ABF2A4460}" type="datetimeFigureOut">
              <a:rPr lang="es-AR" smtClean="0"/>
              <a:t>18/8/20</a:t>
            </a:fld>
            <a:endParaRPr lang="es-AR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FF417607-1ABA-7446-B87F-42ED807C45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99A87B91-4AE3-8E43-9D29-0CF2991C0C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7A926B-4791-5B48-9831-80AF8B641B4F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0252359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7CCF9433-05CD-9C46-BC6B-A163EFBEBC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42C61D-B424-CE48-AA12-831ABF2A4460}" type="datetimeFigureOut">
              <a:rPr lang="es-AR" smtClean="0"/>
              <a:t>18/8/20</a:t>
            </a:fld>
            <a:endParaRPr lang="es-AR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C875C094-78F5-EE42-806E-5F17CDA21F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DCA7560D-83EF-344D-A099-05B6CF73C3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7A926B-4791-5B48-9831-80AF8B641B4F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7901587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BE622AA-762A-D645-AB93-0716821D75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3B521551-3C15-F443-B567-22913B1229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6059C67A-97E2-B140-84E8-18797636C29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2F9390A8-DA69-9F46-A8C1-27336E5AF0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42C61D-B424-CE48-AA12-831ABF2A4460}" type="datetimeFigureOut">
              <a:rPr lang="es-AR" smtClean="0"/>
              <a:t>18/8/20</a:t>
            </a:fld>
            <a:endParaRPr lang="es-AR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89775800-C688-2A41-93D5-E9CC23A6D2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8D400C7A-241A-B34E-B014-36594C573B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7A926B-4791-5B48-9831-80AF8B641B4F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4204565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ADAC114-FF96-AE49-92E4-6A5F59858F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327D1F67-B74F-C34A-950F-032230C6D7F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AR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3CA750F3-CE40-344F-A365-A0FF0A845F2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7E3AE896-E406-A541-99D5-7507AF30E4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42C61D-B424-CE48-AA12-831ABF2A4460}" type="datetimeFigureOut">
              <a:rPr lang="es-AR" smtClean="0"/>
              <a:t>18/8/20</a:t>
            </a:fld>
            <a:endParaRPr lang="es-AR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B93E200F-77A7-5B41-983D-575243D388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5C8C0069-661B-2641-8D79-34E619F311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7A926B-4791-5B48-9831-80AF8B641B4F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4318363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92003835-EB60-3745-B4FA-005AEBAB4D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D8F0CB11-BCB2-BB43-9324-38245A5AB6B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6AD947A5-5404-964F-8ED7-AB39A9411D9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42C61D-B424-CE48-AA12-831ABF2A4460}" type="datetimeFigureOut">
              <a:rPr lang="es-AR" smtClean="0"/>
              <a:t>18/8/20</a:t>
            </a:fld>
            <a:endParaRPr lang="es-AR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85A62E59-6AD0-0F41-90DD-7AD3F95D73A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AR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EEA64010-6587-7642-85AC-D09D9DE4AE9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7A926B-4791-5B48-9831-80AF8B641B4F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5516881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A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nia.nih.gov/health/ejercicios-fortalecimiento-adultos-mayores" TargetMode="Externa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s://link.springer.com/journal/10067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0" name="Rectangle 7">
            <a:extLst>
              <a:ext uri="{FF2B5EF4-FFF2-40B4-BE49-F238E27FC236}">
                <a16:creationId xmlns:a16="http://schemas.microsoft.com/office/drawing/2014/main" id="{46F1F2C8-798B-4CCE-A851-94AFAF350B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B508E00C-9BC4-F548-AC07-5CF56963324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70908" y="1220919"/>
            <a:ext cx="5425781" cy="2387600"/>
          </a:xfrm>
        </p:spPr>
        <p:txBody>
          <a:bodyPr>
            <a:normAutofit/>
          </a:bodyPr>
          <a:lstStyle/>
          <a:p>
            <a:pPr algn="l"/>
            <a:r>
              <a:rPr lang="es-AR"/>
              <a:t>Sarcopenia 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7FC85E5C-3D0B-FE4B-80AB-09F2C66A90C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70908" y="3577497"/>
            <a:ext cx="5425781" cy="1655762"/>
          </a:xfrm>
        </p:spPr>
        <p:txBody>
          <a:bodyPr>
            <a:normAutofit lnSpcReduction="10000"/>
          </a:bodyPr>
          <a:lstStyle/>
          <a:p>
            <a:pPr algn="l"/>
            <a:r>
              <a:rPr lang="es-AR" dirty="0"/>
              <a:t> Maria Alicia Lazaro </a:t>
            </a:r>
          </a:p>
          <a:p>
            <a:pPr algn="l"/>
            <a:r>
              <a:rPr lang="es-AR" dirty="0"/>
              <a:t>Medica Reumatologa </a:t>
            </a:r>
          </a:p>
          <a:p>
            <a:pPr algn="l"/>
            <a:r>
              <a:rPr lang="es-AR" dirty="0"/>
              <a:t>Miembro de la SAR </a:t>
            </a:r>
          </a:p>
          <a:p>
            <a:pPr algn="l"/>
            <a:r>
              <a:rPr lang="es-AR"/>
              <a:t>MN 53818 </a:t>
            </a:r>
            <a:endParaRPr lang="es-AR" dirty="0"/>
          </a:p>
        </p:txBody>
      </p:sp>
      <p:sp>
        <p:nvSpPr>
          <p:cNvPr id="31" name="Freeform: Shape 9">
            <a:extLst>
              <a:ext uri="{FF2B5EF4-FFF2-40B4-BE49-F238E27FC236}">
                <a16:creationId xmlns:a16="http://schemas.microsoft.com/office/drawing/2014/main" id="{755E9CD0-04B0-4A3C-B291-AD913379C7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208695" y="1"/>
            <a:ext cx="1135066" cy="477997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2" name="Oval 11">
            <a:extLst>
              <a:ext uri="{FF2B5EF4-FFF2-40B4-BE49-F238E27FC236}">
                <a16:creationId xmlns:a16="http://schemas.microsoft.com/office/drawing/2014/main" id="{1DD8BF3B-6066-418C-8D1A-75C5E396FC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21310" y="2624479"/>
            <a:ext cx="812427" cy="812427"/>
          </a:xfrm>
          <a:prstGeom prst="ellipse">
            <a:avLst/>
          </a:prstGeom>
          <a:noFill/>
          <a:ln w="12700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3" name="Block Arc 13">
            <a:extLst>
              <a:ext uri="{FF2B5EF4-FFF2-40B4-BE49-F238E27FC236}">
                <a16:creationId xmlns:a16="http://schemas.microsoft.com/office/drawing/2014/main" id="{80BC66F9-7A74-4286-AD22-1174052CC2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8912417" y="1202394"/>
            <a:ext cx="2387600" cy="2387600"/>
          </a:xfrm>
          <a:prstGeom prst="blockArc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4" name="Freeform: Shape 15">
            <a:extLst>
              <a:ext uri="{FF2B5EF4-FFF2-40B4-BE49-F238E27FC236}">
                <a16:creationId xmlns:a16="http://schemas.microsoft.com/office/drawing/2014/main" id="{D8142CC3-2B5C-48E6-9DF0-6C8ACBAF23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21310" y="0"/>
            <a:ext cx="2315251" cy="1550992"/>
          </a:xfrm>
          <a:custGeom>
            <a:avLst/>
            <a:gdLst>
              <a:gd name="connsiteX0" fmla="*/ 0 w 2315251"/>
              <a:gd name="connsiteY0" fmla="*/ 0 h 1550992"/>
              <a:gd name="connsiteX1" fmla="*/ 138700 w 2315251"/>
              <a:gd name="connsiteY1" fmla="*/ 0 h 1550992"/>
              <a:gd name="connsiteX2" fmla="*/ 138700 w 2315251"/>
              <a:gd name="connsiteY2" fmla="*/ 1361400 h 1550992"/>
              <a:gd name="connsiteX3" fmla="*/ 2107387 w 2315251"/>
              <a:gd name="connsiteY3" fmla="*/ 222673 h 1550992"/>
              <a:gd name="connsiteX4" fmla="*/ 1722420 w 2315251"/>
              <a:gd name="connsiteY4" fmla="*/ 0 h 1550992"/>
              <a:gd name="connsiteX5" fmla="*/ 1999436 w 2315251"/>
              <a:gd name="connsiteY5" fmla="*/ 0 h 1550992"/>
              <a:gd name="connsiteX6" fmla="*/ 2280549 w 2315251"/>
              <a:gd name="connsiteY6" fmla="*/ 162605 h 1550992"/>
              <a:gd name="connsiteX7" fmla="*/ 2305953 w 2315251"/>
              <a:gd name="connsiteY7" fmla="*/ 257336 h 1550992"/>
              <a:gd name="connsiteX8" fmla="*/ 2280549 w 2315251"/>
              <a:gd name="connsiteY8" fmla="*/ 282740 h 1550992"/>
              <a:gd name="connsiteX9" fmla="*/ 104026 w 2315251"/>
              <a:gd name="connsiteY9" fmla="*/ 1541710 h 1550992"/>
              <a:gd name="connsiteX10" fmla="*/ 69351 w 2315251"/>
              <a:gd name="connsiteY10" fmla="*/ 1550992 h 1550992"/>
              <a:gd name="connsiteX11" fmla="*/ 0 w 2315251"/>
              <a:gd name="connsiteY11" fmla="*/ 1481643 h 15509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315251" h="1550992">
                <a:moveTo>
                  <a:pt x="0" y="0"/>
                </a:moveTo>
                <a:lnTo>
                  <a:pt x="138700" y="0"/>
                </a:lnTo>
                <a:lnTo>
                  <a:pt x="138700" y="1361400"/>
                </a:lnTo>
                <a:lnTo>
                  <a:pt x="2107387" y="222673"/>
                </a:lnTo>
                <a:lnTo>
                  <a:pt x="1722420" y="0"/>
                </a:lnTo>
                <a:lnTo>
                  <a:pt x="1999436" y="0"/>
                </a:lnTo>
                <a:lnTo>
                  <a:pt x="2280549" y="162605"/>
                </a:lnTo>
                <a:cubicBezTo>
                  <a:pt x="2313720" y="181745"/>
                  <a:pt x="2325104" y="224155"/>
                  <a:pt x="2305953" y="257336"/>
                </a:cubicBezTo>
                <a:cubicBezTo>
                  <a:pt x="2299872" y="267889"/>
                  <a:pt x="2291101" y="276648"/>
                  <a:pt x="2280549" y="282740"/>
                </a:cubicBezTo>
                <a:lnTo>
                  <a:pt x="104026" y="1541710"/>
                </a:lnTo>
                <a:cubicBezTo>
                  <a:pt x="93484" y="1547802"/>
                  <a:pt x="81523" y="1551003"/>
                  <a:pt x="69351" y="1550992"/>
                </a:cubicBezTo>
                <a:cubicBezTo>
                  <a:pt x="31049" y="1550992"/>
                  <a:pt x="0" y="1519944"/>
                  <a:pt x="0" y="1481643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cxnSp>
        <p:nvCxnSpPr>
          <p:cNvPr id="35" name="Straight Connector 17">
            <a:extLst>
              <a:ext uri="{FF2B5EF4-FFF2-40B4-BE49-F238E27FC236}">
                <a16:creationId xmlns:a16="http://schemas.microsoft.com/office/drawing/2014/main" id="{7B2D303B-3DD0-4319-9EAD-361847FEC7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724638" y="1331572"/>
            <a:ext cx="0" cy="1597708"/>
          </a:xfrm>
          <a:prstGeom prst="line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Freeform: Shape 19">
            <a:extLst>
              <a:ext uri="{FF2B5EF4-FFF2-40B4-BE49-F238E27FC236}">
                <a16:creationId xmlns:a16="http://schemas.microsoft.com/office/drawing/2014/main" id="{46A89C79-8EF3-4AF9-B3D9-59A883F41C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005550" y="4112081"/>
            <a:ext cx="1186451" cy="1771650"/>
          </a:xfrm>
          <a:custGeom>
            <a:avLst/>
            <a:gdLst>
              <a:gd name="connsiteX0" fmla="*/ 61913 w 1186451"/>
              <a:gd name="connsiteY0" fmla="*/ 0 h 1771650"/>
              <a:gd name="connsiteX1" fmla="*/ 1186451 w 1186451"/>
              <a:gd name="connsiteY1" fmla="*/ 0 h 1771650"/>
              <a:gd name="connsiteX2" fmla="*/ 1186451 w 1186451"/>
              <a:gd name="connsiteY2" fmla="*/ 123825 h 1771650"/>
              <a:gd name="connsiteX3" fmla="*/ 123825 w 1186451"/>
              <a:gd name="connsiteY3" fmla="*/ 123825 h 1771650"/>
              <a:gd name="connsiteX4" fmla="*/ 123825 w 1186451"/>
              <a:gd name="connsiteY4" fmla="*/ 1647825 h 1771650"/>
              <a:gd name="connsiteX5" fmla="*/ 1186451 w 1186451"/>
              <a:gd name="connsiteY5" fmla="*/ 1647825 h 1771650"/>
              <a:gd name="connsiteX6" fmla="*/ 1186451 w 1186451"/>
              <a:gd name="connsiteY6" fmla="*/ 1771650 h 1771650"/>
              <a:gd name="connsiteX7" fmla="*/ 61913 w 1186451"/>
              <a:gd name="connsiteY7" fmla="*/ 1771650 h 1771650"/>
              <a:gd name="connsiteX8" fmla="*/ 0 w 1186451"/>
              <a:gd name="connsiteY8" fmla="*/ 1709738 h 1771650"/>
              <a:gd name="connsiteX9" fmla="*/ 0 w 1186451"/>
              <a:gd name="connsiteY9" fmla="*/ 61913 h 1771650"/>
              <a:gd name="connsiteX10" fmla="*/ 61913 w 1186451"/>
              <a:gd name="connsiteY10" fmla="*/ 0 h 1771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186451" h="1771650">
                <a:moveTo>
                  <a:pt x="61913" y="0"/>
                </a:moveTo>
                <a:lnTo>
                  <a:pt x="1186451" y="0"/>
                </a:lnTo>
                <a:lnTo>
                  <a:pt x="1186451" y="123825"/>
                </a:lnTo>
                <a:lnTo>
                  <a:pt x="123825" y="123825"/>
                </a:lnTo>
                <a:lnTo>
                  <a:pt x="123825" y="1647825"/>
                </a:lnTo>
                <a:lnTo>
                  <a:pt x="1186451" y="1647825"/>
                </a:lnTo>
                <a:lnTo>
                  <a:pt x="1186451" y="1771650"/>
                </a:lnTo>
                <a:lnTo>
                  <a:pt x="61913" y="1771650"/>
                </a:lnTo>
                <a:cubicBezTo>
                  <a:pt x="27719" y="1771650"/>
                  <a:pt x="0" y="1743932"/>
                  <a:pt x="0" y="1709738"/>
                </a:cubicBezTo>
                <a:lnTo>
                  <a:pt x="0" y="61913"/>
                </a:lnTo>
                <a:cubicBezTo>
                  <a:pt x="0" y="27719"/>
                  <a:pt x="27719" y="0"/>
                  <a:pt x="61913" y="0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37" name="Arc 21">
            <a:extLst>
              <a:ext uri="{FF2B5EF4-FFF2-40B4-BE49-F238E27FC236}">
                <a16:creationId xmlns:a16="http://schemas.microsoft.com/office/drawing/2014/main" id="{EFE5CE34-4543-42E5-B82C-1F3D12422C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992895">
            <a:off x="6086940" y="4145122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8" name="Freeform: Shape 23">
            <a:extLst>
              <a:ext uri="{FF2B5EF4-FFF2-40B4-BE49-F238E27FC236}">
                <a16:creationId xmlns:a16="http://schemas.microsoft.com/office/drawing/2014/main" id="{72AF41FE-63D7-4695-81D2-66D2510E44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21310" y="4962670"/>
            <a:ext cx="2643352" cy="1895331"/>
          </a:xfrm>
          <a:custGeom>
            <a:avLst/>
            <a:gdLst>
              <a:gd name="connsiteX0" fmla="*/ 1321676 w 2643352"/>
              <a:gd name="connsiteY0" fmla="*/ 0 h 1895331"/>
              <a:gd name="connsiteX1" fmla="*/ 2643352 w 2643352"/>
              <a:gd name="connsiteY1" fmla="*/ 1321676 h 1895331"/>
              <a:gd name="connsiteX2" fmla="*/ 2539488 w 2643352"/>
              <a:gd name="connsiteY2" fmla="*/ 1836132 h 1895331"/>
              <a:gd name="connsiteX3" fmla="*/ 2510970 w 2643352"/>
              <a:gd name="connsiteY3" fmla="*/ 1895331 h 1895331"/>
              <a:gd name="connsiteX4" fmla="*/ 132382 w 2643352"/>
              <a:gd name="connsiteY4" fmla="*/ 1895331 h 1895331"/>
              <a:gd name="connsiteX5" fmla="*/ 103864 w 2643352"/>
              <a:gd name="connsiteY5" fmla="*/ 1836132 h 1895331"/>
              <a:gd name="connsiteX6" fmla="*/ 0 w 2643352"/>
              <a:gd name="connsiteY6" fmla="*/ 1321676 h 1895331"/>
              <a:gd name="connsiteX7" fmla="*/ 1321676 w 2643352"/>
              <a:gd name="connsiteY7" fmla="*/ 0 h 18953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643352" h="1895331">
                <a:moveTo>
                  <a:pt x="1321676" y="0"/>
                </a:moveTo>
                <a:cubicBezTo>
                  <a:pt x="2051617" y="0"/>
                  <a:pt x="2643352" y="591735"/>
                  <a:pt x="2643352" y="1321676"/>
                </a:cubicBezTo>
                <a:cubicBezTo>
                  <a:pt x="2643352" y="1504161"/>
                  <a:pt x="2606369" y="1678009"/>
                  <a:pt x="2539488" y="1836132"/>
                </a:cubicBezTo>
                <a:lnTo>
                  <a:pt x="2510970" y="1895331"/>
                </a:lnTo>
                <a:lnTo>
                  <a:pt x="132382" y="1895331"/>
                </a:lnTo>
                <a:lnTo>
                  <a:pt x="103864" y="1836132"/>
                </a:lnTo>
                <a:cubicBezTo>
                  <a:pt x="36984" y="1678009"/>
                  <a:pt x="0" y="1504161"/>
                  <a:pt x="0" y="1321676"/>
                </a:cubicBezTo>
                <a:cubicBezTo>
                  <a:pt x="0" y="591735"/>
                  <a:pt x="591735" y="0"/>
                  <a:pt x="132167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361095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F837543A-6020-4505-A233-C9DB4BF740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CE89E39B-2805-F941-97EE-CE4303CEB3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5558489" cy="1325563"/>
          </a:xfrm>
        </p:spPr>
        <p:txBody>
          <a:bodyPr>
            <a:normAutofit/>
          </a:bodyPr>
          <a:lstStyle/>
          <a:p>
            <a:r>
              <a:rPr lang="es-AR"/>
              <a:t>SARCOPENIA </a:t>
            </a:r>
            <a:endParaRPr lang="es-AR" dirty="0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35B16301-FB18-48BA-A6DD-C37CAF6F9A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208695" y="1"/>
            <a:ext cx="1135066" cy="477997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E7C01828-D77D-1D4D-82B6-119089EE43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558489" cy="4351338"/>
          </a:xfrm>
        </p:spPr>
        <p:txBody>
          <a:bodyPr>
            <a:normAutofit/>
          </a:bodyPr>
          <a:lstStyle/>
          <a:p>
            <a:r>
              <a:rPr lang="es-AR" sz="2200" b="1" dirty="0">
                <a:solidFill>
                  <a:schemeClr val="accent2"/>
                </a:solidFill>
              </a:rPr>
              <a:t>1.Identificar individuos de alto riesgo</a:t>
            </a:r>
            <a:r>
              <a:rPr lang="es-AR" sz="2200" dirty="0"/>
              <a:t>: Con el cuestionario SARC-F o por sospecha clínica debido a sintomatología / signos. </a:t>
            </a:r>
          </a:p>
          <a:p>
            <a:r>
              <a:rPr lang="es-AR" sz="2200" b="1" dirty="0">
                <a:solidFill>
                  <a:schemeClr val="accent2"/>
                </a:solidFill>
              </a:rPr>
              <a:t>2. Valorar evidencia de sarcopenia probable</a:t>
            </a:r>
            <a:r>
              <a:rPr lang="es-AR" sz="2200" dirty="0"/>
              <a:t>: Con la prueba de fuerza de agarre de la mano o la prueba de levantarse de la silla. </a:t>
            </a:r>
          </a:p>
          <a:p>
            <a:r>
              <a:rPr lang="es-AR" sz="2200" b="1" dirty="0">
                <a:solidFill>
                  <a:schemeClr val="accent2"/>
                </a:solidFill>
              </a:rPr>
              <a:t>3. Confirmar diagnóstico: </a:t>
            </a:r>
            <a:r>
              <a:rPr lang="es-AR" sz="2200" dirty="0"/>
              <a:t>Evidenciar baja cantidad / calidad muscular con DXA. </a:t>
            </a:r>
          </a:p>
          <a:p>
            <a:r>
              <a:rPr lang="es-AR" sz="2200" b="1" dirty="0">
                <a:solidFill>
                  <a:schemeClr val="accent2"/>
                </a:solidFill>
              </a:rPr>
              <a:t>4. Determinar severidad</a:t>
            </a:r>
            <a:r>
              <a:rPr lang="es-AR" sz="2200" dirty="0"/>
              <a:t>: Con la prueba velocidad en la marcha (elección), otra opción es la prueba de marcha de 400 metros.</a:t>
            </a: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C3C0D90E-074A-4F52-9B11-B52BEF4BCB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21310" y="2624479"/>
            <a:ext cx="812427" cy="812427"/>
          </a:xfrm>
          <a:prstGeom prst="ellipse">
            <a:avLst/>
          </a:prstGeom>
          <a:noFill/>
          <a:ln w="12700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Block Arc 13">
            <a:extLst>
              <a:ext uri="{FF2B5EF4-FFF2-40B4-BE49-F238E27FC236}">
                <a16:creationId xmlns:a16="http://schemas.microsoft.com/office/drawing/2014/main" id="{CABBD4C1-E6F8-46F6-8152-A8A97490BF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8912417" y="1218531"/>
            <a:ext cx="2387600" cy="2387600"/>
          </a:xfrm>
          <a:prstGeom prst="blockArc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83BA5EF5-1FE9-4BF9-83BB-269BCDDF61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21310" y="0"/>
            <a:ext cx="2315251" cy="1550992"/>
          </a:xfrm>
          <a:custGeom>
            <a:avLst/>
            <a:gdLst>
              <a:gd name="connsiteX0" fmla="*/ 0 w 2315251"/>
              <a:gd name="connsiteY0" fmla="*/ 0 h 1550992"/>
              <a:gd name="connsiteX1" fmla="*/ 138700 w 2315251"/>
              <a:gd name="connsiteY1" fmla="*/ 0 h 1550992"/>
              <a:gd name="connsiteX2" fmla="*/ 138700 w 2315251"/>
              <a:gd name="connsiteY2" fmla="*/ 1361400 h 1550992"/>
              <a:gd name="connsiteX3" fmla="*/ 2107387 w 2315251"/>
              <a:gd name="connsiteY3" fmla="*/ 222673 h 1550992"/>
              <a:gd name="connsiteX4" fmla="*/ 1722420 w 2315251"/>
              <a:gd name="connsiteY4" fmla="*/ 0 h 1550992"/>
              <a:gd name="connsiteX5" fmla="*/ 1999436 w 2315251"/>
              <a:gd name="connsiteY5" fmla="*/ 0 h 1550992"/>
              <a:gd name="connsiteX6" fmla="*/ 2280549 w 2315251"/>
              <a:gd name="connsiteY6" fmla="*/ 162605 h 1550992"/>
              <a:gd name="connsiteX7" fmla="*/ 2305953 w 2315251"/>
              <a:gd name="connsiteY7" fmla="*/ 257336 h 1550992"/>
              <a:gd name="connsiteX8" fmla="*/ 2280549 w 2315251"/>
              <a:gd name="connsiteY8" fmla="*/ 282740 h 1550992"/>
              <a:gd name="connsiteX9" fmla="*/ 104026 w 2315251"/>
              <a:gd name="connsiteY9" fmla="*/ 1541710 h 1550992"/>
              <a:gd name="connsiteX10" fmla="*/ 69351 w 2315251"/>
              <a:gd name="connsiteY10" fmla="*/ 1550992 h 1550992"/>
              <a:gd name="connsiteX11" fmla="*/ 0 w 2315251"/>
              <a:gd name="connsiteY11" fmla="*/ 1481643 h 15509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315251" h="1550992">
                <a:moveTo>
                  <a:pt x="0" y="0"/>
                </a:moveTo>
                <a:lnTo>
                  <a:pt x="138700" y="0"/>
                </a:lnTo>
                <a:lnTo>
                  <a:pt x="138700" y="1361400"/>
                </a:lnTo>
                <a:lnTo>
                  <a:pt x="2107387" y="222673"/>
                </a:lnTo>
                <a:lnTo>
                  <a:pt x="1722420" y="0"/>
                </a:lnTo>
                <a:lnTo>
                  <a:pt x="1999436" y="0"/>
                </a:lnTo>
                <a:lnTo>
                  <a:pt x="2280549" y="162605"/>
                </a:lnTo>
                <a:cubicBezTo>
                  <a:pt x="2313720" y="181745"/>
                  <a:pt x="2325104" y="224155"/>
                  <a:pt x="2305953" y="257336"/>
                </a:cubicBezTo>
                <a:cubicBezTo>
                  <a:pt x="2299872" y="267889"/>
                  <a:pt x="2291101" y="276648"/>
                  <a:pt x="2280549" y="282740"/>
                </a:cubicBezTo>
                <a:lnTo>
                  <a:pt x="104026" y="1541710"/>
                </a:lnTo>
                <a:cubicBezTo>
                  <a:pt x="93484" y="1547802"/>
                  <a:pt x="81523" y="1551003"/>
                  <a:pt x="69351" y="1550992"/>
                </a:cubicBezTo>
                <a:cubicBezTo>
                  <a:pt x="31049" y="1550992"/>
                  <a:pt x="0" y="1519944"/>
                  <a:pt x="0" y="1481643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4B3BCACB-5880-460B-9606-8C433A9AF9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724638" y="1331572"/>
            <a:ext cx="0" cy="1597708"/>
          </a:xfrm>
          <a:prstGeom prst="line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88853921-7BC9-4BDE-ACAB-133C683C82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005550" y="4112081"/>
            <a:ext cx="1186451" cy="1771650"/>
          </a:xfrm>
          <a:custGeom>
            <a:avLst/>
            <a:gdLst>
              <a:gd name="connsiteX0" fmla="*/ 61913 w 1186451"/>
              <a:gd name="connsiteY0" fmla="*/ 0 h 1771650"/>
              <a:gd name="connsiteX1" fmla="*/ 1186451 w 1186451"/>
              <a:gd name="connsiteY1" fmla="*/ 0 h 1771650"/>
              <a:gd name="connsiteX2" fmla="*/ 1186451 w 1186451"/>
              <a:gd name="connsiteY2" fmla="*/ 123825 h 1771650"/>
              <a:gd name="connsiteX3" fmla="*/ 123825 w 1186451"/>
              <a:gd name="connsiteY3" fmla="*/ 123825 h 1771650"/>
              <a:gd name="connsiteX4" fmla="*/ 123825 w 1186451"/>
              <a:gd name="connsiteY4" fmla="*/ 1647825 h 1771650"/>
              <a:gd name="connsiteX5" fmla="*/ 1186451 w 1186451"/>
              <a:gd name="connsiteY5" fmla="*/ 1647825 h 1771650"/>
              <a:gd name="connsiteX6" fmla="*/ 1186451 w 1186451"/>
              <a:gd name="connsiteY6" fmla="*/ 1771650 h 1771650"/>
              <a:gd name="connsiteX7" fmla="*/ 61913 w 1186451"/>
              <a:gd name="connsiteY7" fmla="*/ 1771650 h 1771650"/>
              <a:gd name="connsiteX8" fmla="*/ 0 w 1186451"/>
              <a:gd name="connsiteY8" fmla="*/ 1709738 h 1771650"/>
              <a:gd name="connsiteX9" fmla="*/ 0 w 1186451"/>
              <a:gd name="connsiteY9" fmla="*/ 61913 h 1771650"/>
              <a:gd name="connsiteX10" fmla="*/ 61913 w 1186451"/>
              <a:gd name="connsiteY10" fmla="*/ 0 h 1771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186451" h="1771650">
                <a:moveTo>
                  <a:pt x="61913" y="0"/>
                </a:moveTo>
                <a:lnTo>
                  <a:pt x="1186451" y="0"/>
                </a:lnTo>
                <a:lnTo>
                  <a:pt x="1186451" y="123825"/>
                </a:lnTo>
                <a:lnTo>
                  <a:pt x="123825" y="123825"/>
                </a:lnTo>
                <a:lnTo>
                  <a:pt x="123825" y="1647825"/>
                </a:lnTo>
                <a:lnTo>
                  <a:pt x="1186451" y="1647825"/>
                </a:lnTo>
                <a:lnTo>
                  <a:pt x="1186451" y="1771650"/>
                </a:lnTo>
                <a:lnTo>
                  <a:pt x="61913" y="1771650"/>
                </a:lnTo>
                <a:cubicBezTo>
                  <a:pt x="27719" y="1771650"/>
                  <a:pt x="0" y="1743932"/>
                  <a:pt x="0" y="1709738"/>
                </a:cubicBezTo>
                <a:lnTo>
                  <a:pt x="0" y="61913"/>
                </a:lnTo>
                <a:cubicBezTo>
                  <a:pt x="0" y="27719"/>
                  <a:pt x="27719" y="0"/>
                  <a:pt x="61913" y="0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2" name="Arc 21">
            <a:extLst>
              <a:ext uri="{FF2B5EF4-FFF2-40B4-BE49-F238E27FC236}">
                <a16:creationId xmlns:a16="http://schemas.microsoft.com/office/drawing/2014/main" id="{09192968-3AE7-4470-A61C-97294BB927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992895">
            <a:off x="6086940" y="4145122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3AB72E55-43E4-4356-BFE8-E2102CB0B5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21310" y="4962670"/>
            <a:ext cx="2643352" cy="1895331"/>
          </a:xfrm>
          <a:custGeom>
            <a:avLst/>
            <a:gdLst>
              <a:gd name="connsiteX0" fmla="*/ 1321676 w 2643352"/>
              <a:gd name="connsiteY0" fmla="*/ 0 h 1895331"/>
              <a:gd name="connsiteX1" fmla="*/ 2643352 w 2643352"/>
              <a:gd name="connsiteY1" fmla="*/ 1321676 h 1895331"/>
              <a:gd name="connsiteX2" fmla="*/ 2539488 w 2643352"/>
              <a:gd name="connsiteY2" fmla="*/ 1836132 h 1895331"/>
              <a:gd name="connsiteX3" fmla="*/ 2510970 w 2643352"/>
              <a:gd name="connsiteY3" fmla="*/ 1895331 h 1895331"/>
              <a:gd name="connsiteX4" fmla="*/ 132382 w 2643352"/>
              <a:gd name="connsiteY4" fmla="*/ 1895331 h 1895331"/>
              <a:gd name="connsiteX5" fmla="*/ 103864 w 2643352"/>
              <a:gd name="connsiteY5" fmla="*/ 1836132 h 1895331"/>
              <a:gd name="connsiteX6" fmla="*/ 0 w 2643352"/>
              <a:gd name="connsiteY6" fmla="*/ 1321676 h 1895331"/>
              <a:gd name="connsiteX7" fmla="*/ 1321676 w 2643352"/>
              <a:gd name="connsiteY7" fmla="*/ 0 h 18953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643352" h="1895331">
                <a:moveTo>
                  <a:pt x="1321676" y="0"/>
                </a:moveTo>
                <a:cubicBezTo>
                  <a:pt x="2051617" y="0"/>
                  <a:pt x="2643352" y="591735"/>
                  <a:pt x="2643352" y="1321676"/>
                </a:cubicBezTo>
                <a:cubicBezTo>
                  <a:pt x="2643352" y="1504161"/>
                  <a:pt x="2606369" y="1678009"/>
                  <a:pt x="2539488" y="1836132"/>
                </a:cubicBezTo>
                <a:lnTo>
                  <a:pt x="2510970" y="1895331"/>
                </a:lnTo>
                <a:lnTo>
                  <a:pt x="132382" y="1895331"/>
                </a:lnTo>
                <a:lnTo>
                  <a:pt x="103864" y="1836132"/>
                </a:lnTo>
                <a:cubicBezTo>
                  <a:pt x="36984" y="1678009"/>
                  <a:pt x="0" y="1504161"/>
                  <a:pt x="0" y="1321676"/>
                </a:cubicBezTo>
                <a:cubicBezTo>
                  <a:pt x="0" y="591735"/>
                  <a:pt x="591735" y="0"/>
                  <a:pt x="132167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07976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7">
            <a:extLst>
              <a:ext uri="{FF2B5EF4-FFF2-40B4-BE49-F238E27FC236}">
                <a16:creationId xmlns:a16="http://schemas.microsoft.com/office/drawing/2014/main" id="{1BB867FF-FC45-48F7-8104-F89BE54909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Freeform: Shape 9">
            <a:extLst>
              <a:ext uri="{FF2B5EF4-FFF2-40B4-BE49-F238E27FC236}">
                <a16:creationId xmlns:a16="http://schemas.microsoft.com/office/drawing/2014/main" id="{8BB56887-D0D5-4F0C-9E19-7247EB83C8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208695" y="1"/>
            <a:ext cx="1135066" cy="477997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1B43E314-FABA-9F4C-9073-5F1CB4B254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8239" y="160416"/>
            <a:ext cx="10515600" cy="1325563"/>
          </a:xfrm>
        </p:spPr>
        <p:txBody>
          <a:bodyPr>
            <a:normAutofit/>
          </a:bodyPr>
          <a:lstStyle/>
          <a:p>
            <a:r>
              <a:rPr lang="es-AR" b="1" dirty="0"/>
              <a:t>SARC F </a:t>
            </a:r>
          </a:p>
        </p:txBody>
      </p:sp>
      <p:sp>
        <p:nvSpPr>
          <p:cNvPr id="18" name="Arc 11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V="1">
            <a:off x="555710" y="2183223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77424F4-4DC1-FA42-A3C8-E52BDA1F8F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48239" y="1662230"/>
            <a:ext cx="10663238" cy="4991100"/>
          </a:xfrm>
        </p:spPr>
        <p:txBody>
          <a:bodyPr>
            <a:normAutofit fontScale="92500" lnSpcReduction="20000"/>
          </a:bodyPr>
          <a:lstStyle/>
          <a:p>
            <a:r>
              <a:rPr lang="es-AR" sz="2400" b="1" dirty="0">
                <a:solidFill>
                  <a:schemeClr val="accent2"/>
                </a:solidFill>
              </a:rPr>
              <a:t>Fuerza </a:t>
            </a:r>
            <a:r>
              <a:rPr lang="es-AR" sz="2400" dirty="0"/>
              <a:t>¿Qué dificultad encuentra en levantar 4,5 kg? </a:t>
            </a:r>
          </a:p>
          <a:p>
            <a:pPr marL="0" indent="0">
              <a:buNone/>
            </a:pPr>
            <a:r>
              <a:rPr lang="es-AR" sz="2400" dirty="0"/>
              <a:t>                   0: ninguna    1: alguna        2: mucha/incapaz </a:t>
            </a:r>
          </a:p>
          <a:p>
            <a:r>
              <a:rPr lang="es-AR" sz="2400" b="1" dirty="0">
                <a:solidFill>
                  <a:schemeClr val="accent2"/>
                </a:solidFill>
              </a:rPr>
              <a:t>Asistencia Andando </a:t>
            </a:r>
            <a:r>
              <a:rPr lang="es-AR" sz="2400" dirty="0"/>
              <a:t>¿Qué dificultad encuentra en cruzar una habitación?</a:t>
            </a:r>
          </a:p>
          <a:p>
            <a:pPr marL="0" indent="0">
              <a:buNone/>
            </a:pPr>
            <a:r>
              <a:rPr lang="es-AR" sz="2400" dirty="0"/>
              <a:t>                  0: ninguna     1: alguna       2: mucha/ayuda</a:t>
            </a:r>
          </a:p>
          <a:p>
            <a:r>
              <a:rPr lang="es-AR" sz="2400" dirty="0"/>
              <a:t> </a:t>
            </a:r>
            <a:r>
              <a:rPr lang="es-AR" sz="2400" b="1" dirty="0">
                <a:solidFill>
                  <a:schemeClr val="accent2"/>
                </a:solidFill>
              </a:rPr>
              <a:t>Levantarse de una silla </a:t>
            </a:r>
            <a:r>
              <a:rPr lang="es-AR" sz="2400" dirty="0"/>
              <a:t>¿Qué dificultad encuentra para trasladarse desde una silla/cama?         	   0: ninguna      1: alguna       2: mucha/ayuda</a:t>
            </a:r>
          </a:p>
          <a:p>
            <a:r>
              <a:rPr lang="es-AR" sz="2400" dirty="0"/>
              <a:t> </a:t>
            </a:r>
            <a:r>
              <a:rPr lang="es-AR" sz="2400" b="1" dirty="0">
                <a:solidFill>
                  <a:schemeClr val="accent2"/>
                </a:solidFill>
              </a:rPr>
              <a:t>Subir escaleras</a:t>
            </a:r>
            <a:r>
              <a:rPr lang="es-AR" sz="2400" dirty="0">
                <a:solidFill>
                  <a:schemeClr val="accent2"/>
                </a:solidFill>
              </a:rPr>
              <a:t> </a:t>
            </a:r>
            <a:r>
              <a:rPr lang="es-AR" sz="2400" dirty="0"/>
              <a:t>¿Qué dificultad encuentra en subir un tramo de diez escalones?</a:t>
            </a:r>
          </a:p>
          <a:p>
            <a:pPr marL="0" indent="0">
              <a:buNone/>
            </a:pPr>
            <a:r>
              <a:rPr lang="es-AR" sz="2400" dirty="0"/>
              <a:t>                  0: ninguna     1: alguna         2: mucha/incapaz</a:t>
            </a:r>
          </a:p>
          <a:p>
            <a:r>
              <a:rPr lang="es-AR" sz="2400" dirty="0">
                <a:solidFill>
                  <a:schemeClr val="accent2"/>
                </a:solidFill>
              </a:rPr>
              <a:t> </a:t>
            </a:r>
            <a:r>
              <a:rPr lang="es-AR" sz="2400" b="1" dirty="0">
                <a:solidFill>
                  <a:schemeClr val="accent2"/>
                </a:solidFill>
              </a:rPr>
              <a:t>Caídas</a:t>
            </a:r>
            <a:r>
              <a:rPr lang="es-AR" sz="2400" dirty="0">
                <a:solidFill>
                  <a:schemeClr val="accent2"/>
                </a:solidFill>
              </a:rPr>
              <a:t> </a:t>
            </a:r>
            <a:r>
              <a:rPr lang="es-AR" sz="2400" dirty="0"/>
              <a:t>¿Cuántas veces se ha caído en el pasado año?</a:t>
            </a:r>
          </a:p>
          <a:p>
            <a:r>
              <a:rPr lang="es-AR" sz="2400" dirty="0"/>
              <a:t>              0: ninguna      1: 1-3 veces    2: ≥ veces </a:t>
            </a:r>
          </a:p>
          <a:p>
            <a:pPr marL="0" indent="0">
              <a:buNone/>
            </a:pPr>
            <a:endParaRPr lang="es-AR" sz="2400" dirty="0"/>
          </a:p>
          <a:p>
            <a:pPr marL="0" indent="0">
              <a:buNone/>
            </a:pPr>
            <a:r>
              <a:rPr lang="es-AR" sz="2400" dirty="0"/>
              <a:t>Puntuaciones ≥ 4: riesgo elevado de sufrir sarcopenia</a:t>
            </a:r>
          </a:p>
          <a:p>
            <a:pPr marL="0" indent="0">
              <a:buNone/>
            </a:pPr>
            <a:r>
              <a:rPr lang="es-AR" sz="2400" dirty="0"/>
              <a:t>             </a:t>
            </a:r>
          </a:p>
          <a:p>
            <a:pPr marL="0" indent="0">
              <a:buNone/>
            </a:pPr>
            <a:r>
              <a:rPr lang="es-AR" sz="1800" dirty="0"/>
              <a:t>                                                                    Modificado de Malmstrom y cols., 2016.</a:t>
            </a:r>
          </a:p>
        </p:txBody>
      </p:sp>
    </p:spTree>
    <p:extLst>
      <p:ext uri="{BB962C8B-B14F-4D97-AF65-F5344CB8AC3E}">
        <p14:creationId xmlns:p14="http://schemas.microsoft.com/office/powerpoint/2010/main" val="26489678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6A84B152-3496-4C52-AF08-97AFFC09DD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CBE7AA50-5463-144B-9580-C0477A1FBA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365125"/>
            <a:ext cx="5393360" cy="1325563"/>
          </a:xfrm>
        </p:spPr>
        <p:txBody>
          <a:bodyPr>
            <a:normAutofit/>
          </a:bodyPr>
          <a:lstStyle/>
          <a:p>
            <a:r>
              <a:rPr lang="es-AR" dirty="0"/>
              <a:t>Sarcopenia Probable </a:t>
            </a: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6B2ADB95-0FA3-4BD7-A8AC-89D014A83E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198657" y="1"/>
            <a:ext cx="1155142" cy="625027"/>
          </a:xfrm>
          <a:custGeom>
            <a:avLst/>
            <a:gdLst>
              <a:gd name="connsiteX0" fmla="*/ 4784 w 1155142"/>
              <a:gd name="connsiteY0" fmla="*/ 0 h 625027"/>
              <a:gd name="connsiteX1" fmla="*/ 1150358 w 1155142"/>
              <a:gd name="connsiteY1" fmla="*/ 0 h 625027"/>
              <a:gd name="connsiteX2" fmla="*/ 1155142 w 1155142"/>
              <a:gd name="connsiteY2" fmla="*/ 47456 h 625027"/>
              <a:gd name="connsiteX3" fmla="*/ 577571 w 1155142"/>
              <a:gd name="connsiteY3" fmla="*/ 625027 h 625027"/>
              <a:gd name="connsiteX4" fmla="*/ 0 w 1155142"/>
              <a:gd name="connsiteY4" fmla="*/ 47456 h 6250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55142" h="625027">
                <a:moveTo>
                  <a:pt x="4784" y="0"/>
                </a:moveTo>
                <a:lnTo>
                  <a:pt x="1150358" y="0"/>
                </a:lnTo>
                <a:lnTo>
                  <a:pt x="1155142" y="47456"/>
                </a:lnTo>
                <a:cubicBezTo>
                  <a:pt x="1155142" y="366440"/>
                  <a:pt x="896555" y="625027"/>
                  <a:pt x="577571" y="625027"/>
                </a:cubicBezTo>
                <a:cubicBezTo>
                  <a:pt x="258587" y="625027"/>
                  <a:pt x="0" y="366440"/>
                  <a:pt x="0" y="47456"/>
                </a:cubicBezTo>
                <a:close/>
              </a:path>
            </a:pathLst>
          </a:custGeom>
          <a:solidFill>
            <a:schemeClr val="accent1">
              <a:alpha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EBC841B1-A9FF-FB43-B6D8-81032C54DB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393361" cy="4351338"/>
          </a:xfrm>
        </p:spPr>
        <p:txBody>
          <a:bodyPr>
            <a:normAutofit/>
          </a:bodyPr>
          <a:lstStyle/>
          <a:p>
            <a:r>
              <a:rPr lang="es-AR" dirty="0"/>
              <a:t>Prueba fuerza de agarre de las manos: </a:t>
            </a:r>
          </a:p>
          <a:p>
            <a:endParaRPr lang="es-AR" dirty="0"/>
          </a:p>
          <a:p>
            <a:r>
              <a:rPr lang="es-AR" dirty="0"/>
              <a:t>Para obtener una medida exacta se requiere un dinamómetro calibrado. </a:t>
            </a: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C924DBCE-E731-4B22-8181-A39C1D8627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08185" y="3423959"/>
            <a:ext cx="630884" cy="630884"/>
          </a:xfrm>
          <a:prstGeom prst="ellipse">
            <a:avLst/>
          </a:prstGeom>
          <a:noFill/>
          <a:ln w="1270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4CBF9756-6AC8-4C65-84DF-56FBFFA1D8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463438">
            <a:off x="7450227" y="5166682"/>
            <a:ext cx="1835725" cy="2024785"/>
          </a:xfrm>
          <a:custGeom>
            <a:avLst/>
            <a:gdLst>
              <a:gd name="connsiteX0" fmla="*/ 1801138 w 1835725"/>
              <a:gd name="connsiteY0" fmla="*/ 1622662 h 2024785"/>
              <a:gd name="connsiteX1" fmla="*/ 1835717 w 1835725"/>
              <a:gd name="connsiteY1" fmla="*/ 1680254 h 2024785"/>
              <a:gd name="connsiteX2" fmla="*/ 1812568 w 1835725"/>
              <a:gd name="connsiteY2" fmla="*/ 1877193 h 2024785"/>
              <a:gd name="connsiteX3" fmla="*/ 1776210 w 1835725"/>
              <a:gd name="connsiteY3" fmla="*/ 2024785 h 2024785"/>
              <a:gd name="connsiteX4" fmla="*/ 1655772 w 1835725"/>
              <a:gd name="connsiteY4" fmla="*/ 1983449 h 2024785"/>
              <a:gd name="connsiteX5" fmla="*/ 1687591 w 1835725"/>
              <a:gd name="connsiteY5" fmla="*/ 1854495 h 2024785"/>
              <a:gd name="connsiteX6" fmla="*/ 1708939 w 1835725"/>
              <a:gd name="connsiteY6" fmla="*/ 1673301 h 2024785"/>
              <a:gd name="connsiteX7" fmla="*/ 1778129 w 1835725"/>
              <a:gd name="connsiteY7" fmla="*/ 1615979 h 2024785"/>
              <a:gd name="connsiteX8" fmla="*/ 1801138 w 1835725"/>
              <a:gd name="connsiteY8" fmla="*/ 1622662 h 2024785"/>
              <a:gd name="connsiteX9" fmla="*/ 1585229 w 1835725"/>
              <a:gd name="connsiteY9" fmla="*/ 764759 h 2024785"/>
              <a:gd name="connsiteX10" fmla="*/ 1623024 w 1835725"/>
              <a:gd name="connsiteY10" fmla="*/ 792810 h 2024785"/>
              <a:gd name="connsiteX11" fmla="*/ 1777614 w 1835725"/>
              <a:gd name="connsiteY11" fmla="*/ 1157141 h 2024785"/>
              <a:gd name="connsiteX12" fmla="*/ 1733799 w 1835725"/>
              <a:gd name="connsiteY12" fmla="*/ 1235532 h 2024785"/>
              <a:gd name="connsiteX13" fmla="*/ 1716464 w 1835725"/>
              <a:gd name="connsiteY13" fmla="*/ 1237722 h 2024785"/>
              <a:gd name="connsiteX14" fmla="*/ 1716464 w 1835725"/>
              <a:gd name="connsiteY14" fmla="*/ 1237913 h 2024785"/>
              <a:gd name="connsiteX15" fmla="*/ 1655409 w 1835725"/>
              <a:gd name="connsiteY15" fmla="*/ 1191717 h 2024785"/>
              <a:gd name="connsiteX16" fmla="*/ 1513200 w 1835725"/>
              <a:gd name="connsiteY16" fmla="*/ 856627 h 2024785"/>
              <a:gd name="connsiteX17" fmla="*/ 1538499 w 1835725"/>
              <a:gd name="connsiteY17" fmla="*/ 770415 h 2024785"/>
              <a:gd name="connsiteX18" fmla="*/ 1585229 w 1835725"/>
              <a:gd name="connsiteY18" fmla="*/ 764759 h 2024785"/>
              <a:gd name="connsiteX19" fmla="*/ 477919 w 1835725"/>
              <a:gd name="connsiteY19" fmla="*/ 21437 h 2024785"/>
              <a:gd name="connsiteX20" fmla="*/ 509236 w 1835725"/>
              <a:gd name="connsiteY20" fmla="*/ 84182 h 2024785"/>
              <a:gd name="connsiteX21" fmla="*/ 445829 w 1835725"/>
              <a:gd name="connsiteY21" fmla="*/ 139871 h 2024785"/>
              <a:gd name="connsiteX22" fmla="*/ 437447 w 1835725"/>
              <a:gd name="connsiteY22" fmla="*/ 139395 h 2024785"/>
              <a:gd name="connsiteX23" fmla="*/ 73211 w 1835725"/>
              <a:gd name="connsiteY23" fmla="*/ 137204 h 2024785"/>
              <a:gd name="connsiteX24" fmla="*/ 749 w 1835725"/>
              <a:gd name="connsiteY24" fmla="*/ 84082 h 2024785"/>
              <a:gd name="connsiteX25" fmla="*/ 53871 w 1835725"/>
              <a:gd name="connsiteY25" fmla="*/ 11621 h 2024785"/>
              <a:gd name="connsiteX26" fmla="*/ 58352 w 1835725"/>
              <a:gd name="connsiteY26" fmla="*/ 11093 h 2024785"/>
              <a:gd name="connsiteX27" fmla="*/ 454020 w 1835725"/>
              <a:gd name="connsiteY27" fmla="*/ 13474 h 2024785"/>
              <a:gd name="connsiteX28" fmla="*/ 477919 w 1835725"/>
              <a:gd name="connsiteY28" fmla="*/ 21437 h 2024785"/>
              <a:gd name="connsiteX29" fmla="*/ 957797 w 1835725"/>
              <a:gd name="connsiteY29" fmla="*/ 167970 h 2024785"/>
              <a:gd name="connsiteX30" fmla="*/ 1286982 w 1835725"/>
              <a:gd name="connsiteY30" fmla="*/ 387616 h 2024785"/>
              <a:gd name="connsiteX31" fmla="*/ 1293725 w 1835725"/>
              <a:gd name="connsiteY31" fmla="*/ 477075 h 2024785"/>
              <a:gd name="connsiteX32" fmla="*/ 1245453 w 1835725"/>
              <a:gd name="connsiteY32" fmla="*/ 499154 h 2024785"/>
              <a:gd name="connsiteX33" fmla="*/ 1245167 w 1835725"/>
              <a:gd name="connsiteY33" fmla="*/ 499154 h 2024785"/>
              <a:gd name="connsiteX34" fmla="*/ 1203638 w 1835725"/>
              <a:gd name="connsiteY34" fmla="*/ 484104 h 2024785"/>
              <a:gd name="connsiteX35" fmla="*/ 900647 w 1835725"/>
              <a:gd name="connsiteY35" fmla="*/ 281508 h 2024785"/>
              <a:gd name="connsiteX36" fmla="*/ 872454 w 1835725"/>
              <a:gd name="connsiteY36" fmla="*/ 196164 h 2024785"/>
              <a:gd name="connsiteX37" fmla="*/ 957797 w 1835725"/>
              <a:gd name="connsiteY37" fmla="*/ 167970 h 20247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1835725" h="2024785">
                <a:moveTo>
                  <a:pt x="1801138" y="1622662"/>
                </a:moveTo>
                <a:cubicBezTo>
                  <a:pt x="1822105" y="1633400"/>
                  <a:pt x="1836117" y="1655372"/>
                  <a:pt x="1835717" y="1680254"/>
                </a:cubicBezTo>
                <a:cubicBezTo>
                  <a:pt x="1832093" y="1746382"/>
                  <a:pt x="1824354" y="1812154"/>
                  <a:pt x="1812568" y="1877193"/>
                </a:cubicBezTo>
                <a:lnTo>
                  <a:pt x="1776210" y="2024785"/>
                </a:lnTo>
                <a:lnTo>
                  <a:pt x="1655772" y="1983449"/>
                </a:lnTo>
                <a:lnTo>
                  <a:pt x="1687591" y="1854495"/>
                </a:lnTo>
                <a:cubicBezTo>
                  <a:pt x="1698455" y="1794657"/>
                  <a:pt x="1705590" y="1734142"/>
                  <a:pt x="1708939" y="1673301"/>
                </a:cubicBezTo>
                <a:cubicBezTo>
                  <a:pt x="1712216" y="1638363"/>
                  <a:pt x="1743190" y="1612703"/>
                  <a:pt x="1778129" y="1615979"/>
                </a:cubicBezTo>
                <a:cubicBezTo>
                  <a:pt x="1786387" y="1616753"/>
                  <a:pt x="1794149" y="1619084"/>
                  <a:pt x="1801138" y="1622662"/>
                </a:cubicBezTo>
                <a:close/>
                <a:moveTo>
                  <a:pt x="1585229" y="764759"/>
                </a:moveTo>
                <a:cubicBezTo>
                  <a:pt x="1600438" y="768789"/>
                  <a:pt x="1614156" y="778436"/>
                  <a:pt x="1623024" y="792810"/>
                </a:cubicBezTo>
                <a:cubicBezTo>
                  <a:pt x="1689575" y="907319"/>
                  <a:pt x="1741505" y="1029715"/>
                  <a:pt x="1777614" y="1157141"/>
                </a:cubicBezTo>
                <a:cubicBezTo>
                  <a:pt x="1787149" y="1190888"/>
                  <a:pt x="1767537" y="1225969"/>
                  <a:pt x="1733799" y="1235532"/>
                </a:cubicBezTo>
                <a:cubicBezTo>
                  <a:pt x="1728151" y="1237046"/>
                  <a:pt x="1722312" y="1237780"/>
                  <a:pt x="1716464" y="1237722"/>
                </a:cubicBezTo>
                <a:lnTo>
                  <a:pt x="1716464" y="1237913"/>
                </a:lnTo>
                <a:cubicBezTo>
                  <a:pt x="1688070" y="1237913"/>
                  <a:pt x="1663124" y="1219044"/>
                  <a:pt x="1655409" y="1191717"/>
                </a:cubicBezTo>
                <a:cubicBezTo>
                  <a:pt x="1622214" y="1074512"/>
                  <a:pt x="1574437" y="961936"/>
                  <a:pt x="1513200" y="856627"/>
                </a:cubicBezTo>
                <a:cubicBezTo>
                  <a:pt x="1496379" y="825834"/>
                  <a:pt x="1507704" y="787236"/>
                  <a:pt x="1538499" y="770415"/>
                </a:cubicBezTo>
                <a:cubicBezTo>
                  <a:pt x="1553325" y="762319"/>
                  <a:pt x="1570022" y="760730"/>
                  <a:pt x="1585229" y="764759"/>
                </a:cubicBezTo>
                <a:close/>
                <a:moveTo>
                  <a:pt x="477919" y="21437"/>
                </a:moveTo>
                <a:cubicBezTo>
                  <a:pt x="499341" y="33775"/>
                  <a:pt x="512445" y="58102"/>
                  <a:pt x="509236" y="84182"/>
                </a:cubicBezTo>
                <a:cubicBezTo>
                  <a:pt x="505303" y="116151"/>
                  <a:pt x="478038" y="140098"/>
                  <a:pt x="445829" y="139871"/>
                </a:cubicBezTo>
                <a:cubicBezTo>
                  <a:pt x="443027" y="139899"/>
                  <a:pt x="440227" y="139740"/>
                  <a:pt x="437447" y="139395"/>
                </a:cubicBezTo>
                <a:cubicBezTo>
                  <a:pt x="316592" y="123615"/>
                  <a:pt x="194247" y="122878"/>
                  <a:pt x="73211" y="137204"/>
                </a:cubicBezTo>
                <a:cubicBezTo>
                  <a:pt x="38532" y="142545"/>
                  <a:pt x="6090" y="118762"/>
                  <a:pt x="749" y="84082"/>
                </a:cubicBezTo>
                <a:cubicBezTo>
                  <a:pt x="-4591" y="49403"/>
                  <a:pt x="19192" y="16961"/>
                  <a:pt x="53871" y="11621"/>
                </a:cubicBezTo>
                <a:cubicBezTo>
                  <a:pt x="55358" y="11392"/>
                  <a:pt x="56852" y="11216"/>
                  <a:pt x="58352" y="11093"/>
                </a:cubicBezTo>
                <a:cubicBezTo>
                  <a:pt x="189834" y="-4456"/>
                  <a:pt x="322735" y="-3656"/>
                  <a:pt x="454020" y="13474"/>
                </a:cubicBezTo>
                <a:cubicBezTo>
                  <a:pt x="462713" y="14543"/>
                  <a:pt x="470778" y="17324"/>
                  <a:pt x="477919" y="21437"/>
                </a:cubicBezTo>
                <a:close/>
                <a:moveTo>
                  <a:pt x="957797" y="167970"/>
                </a:moveTo>
                <a:cubicBezTo>
                  <a:pt x="1076184" y="227289"/>
                  <a:pt x="1186759" y="301068"/>
                  <a:pt x="1286982" y="387616"/>
                </a:cubicBezTo>
                <a:cubicBezTo>
                  <a:pt x="1313547" y="410457"/>
                  <a:pt x="1316566" y="450510"/>
                  <a:pt x="1293725" y="477075"/>
                </a:cubicBezTo>
                <a:cubicBezTo>
                  <a:pt x="1281638" y="491137"/>
                  <a:pt x="1263998" y="499204"/>
                  <a:pt x="1245453" y="499154"/>
                </a:cubicBezTo>
                <a:lnTo>
                  <a:pt x="1245167" y="499154"/>
                </a:lnTo>
                <a:cubicBezTo>
                  <a:pt x="1229965" y="499301"/>
                  <a:pt x="1215220" y="493956"/>
                  <a:pt x="1203638" y="484104"/>
                </a:cubicBezTo>
                <a:cubicBezTo>
                  <a:pt x="1111407" y="404300"/>
                  <a:pt x="1009633" y="336248"/>
                  <a:pt x="900647" y="281508"/>
                </a:cubicBezTo>
                <a:cubicBezTo>
                  <a:pt x="869295" y="265726"/>
                  <a:pt x="856672" y="227516"/>
                  <a:pt x="872454" y="196164"/>
                </a:cubicBezTo>
                <a:cubicBezTo>
                  <a:pt x="888235" y="164811"/>
                  <a:pt x="926445" y="152188"/>
                  <a:pt x="957797" y="167970"/>
                </a:cubicBezTo>
                <a:close/>
              </a:path>
            </a:pathLst>
          </a:custGeom>
          <a:solidFill>
            <a:schemeClr val="accent4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pic>
        <p:nvPicPr>
          <p:cNvPr id="5" name="Imagen 4" descr="Imagen que contiene persona, sostener, foto, hombre&#10;&#10;Descripción generada automáticamente">
            <a:extLst>
              <a:ext uri="{FF2B5EF4-FFF2-40B4-BE49-F238E27FC236}">
                <a16:creationId xmlns:a16="http://schemas.microsoft.com/office/drawing/2014/main" id="{101B9026-FF45-9B40-8278-F0203D7FF30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328"/>
          <a:stretch/>
        </p:blipFill>
        <p:spPr>
          <a:xfrm>
            <a:off x="7751975" y="1075239"/>
            <a:ext cx="4128603" cy="4128603"/>
          </a:xfrm>
          <a:custGeom>
            <a:avLst/>
            <a:gdLst/>
            <a:ahLst/>
            <a:cxnLst/>
            <a:rect l="l" t="t" r="r" b="b"/>
            <a:pathLst>
              <a:path w="2663168" h="2663168">
                <a:moveTo>
                  <a:pt x="1331584" y="0"/>
                </a:moveTo>
                <a:cubicBezTo>
                  <a:pt x="2066998" y="0"/>
                  <a:pt x="2663168" y="596170"/>
                  <a:pt x="2663168" y="1331584"/>
                </a:cubicBezTo>
                <a:cubicBezTo>
                  <a:pt x="2663168" y="2066998"/>
                  <a:pt x="2066998" y="2663168"/>
                  <a:pt x="1331584" y="2663168"/>
                </a:cubicBezTo>
                <a:cubicBezTo>
                  <a:pt x="596170" y="2663168"/>
                  <a:pt x="0" y="2066998"/>
                  <a:pt x="0" y="1331584"/>
                </a:cubicBezTo>
                <a:cubicBezTo>
                  <a:pt x="0" y="596170"/>
                  <a:pt x="596170" y="0"/>
                  <a:pt x="1331584" y="0"/>
                </a:cubicBezTo>
                <a:close/>
              </a:path>
            </a:pathLst>
          </a:custGeom>
        </p:spPr>
      </p:pic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2D385988-EAAF-4C27-AF8A-2BFBECAF3D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749602" y="1"/>
            <a:ext cx="2066948" cy="1621879"/>
          </a:xfrm>
          <a:custGeom>
            <a:avLst/>
            <a:gdLst>
              <a:gd name="connsiteX0" fmla="*/ 0 w 2066948"/>
              <a:gd name="connsiteY0" fmla="*/ 0 h 1621879"/>
              <a:gd name="connsiteX1" fmla="*/ 123825 w 2066948"/>
              <a:gd name="connsiteY1" fmla="*/ 0 h 1621879"/>
              <a:gd name="connsiteX2" fmla="*/ 123825 w 2066948"/>
              <a:gd name="connsiteY2" fmla="*/ 1452620 h 1621879"/>
              <a:gd name="connsiteX3" fmla="*/ 1881378 w 2066948"/>
              <a:gd name="connsiteY3" fmla="*/ 436017 h 1621879"/>
              <a:gd name="connsiteX4" fmla="*/ 1127572 w 2066948"/>
              <a:gd name="connsiteY4" fmla="*/ 0 h 1621879"/>
              <a:gd name="connsiteX5" fmla="*/ 1374887 w 2066948"/>
              <a:gd name="connsiteY5" fmla="*/ 0 h 1621879"/>
              <a:gd name="connsiteX6" fmla="*/ 2035969 w 2066948"/>
              <a:gd name="connsiteY6" fmla="*/ 382391 h 1621879"/>
              <a:gd name="connsiteX7" fmla="*/ 2058648 w 2066948"/>
              <a:gd name="connsiteY7" fmla="*/ 466963 h 1621879"/>
              <a:gd name="connsiteX8" fmla="*/ 2035969 w 2066948"/>
              <a:gd name="connsiteY8" fmla="*/ 489642 h 1621879"/>
              <a:gd name="connsiteX9" fmla="*/ 92869 w 2066948"/>
              <a:gd name="connsiteY9" fmla="*/ 1613592 h 1621879"/>
              <a:gd name="connsiteX10" fmla="*/ 61913 w 2066948"/>
              <a:gd name="connsiteY10" fmla="*/ 1621879 h 1621879"/>
              <a:gd name="connsiteX11" fmla="*/ 0 w 2066948"/>
              <a:gd name="connsiteY11" fmla="*/ 1559967 h 16218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066948" h="1621879">
                <a:moveTo>
                  <a:pt x="0" y="0"/>
                </a:moveTo>
                <a:lnTo>
                  <a:pt x="123825" y="0"/>
                </a:lnTo>
                <a:lnTo>
                  <a:pt x="123825" y="1452620"/>
                </a:lnTo>
                <a:lnTo>
                  <a:pt x="1881378" y="436017"/>
                </a:lnTo>
                <a:lnTo>
                  <a:pt x="1127572" y="0"/>
                </a:lnTo>
                <a:lnTo>
                  <a:pt x="1374887" y="0"/>
                </a:lnTo>
                <a:lnTo>
                  <a:pt x="2035969" y="382391"/>
                </a:lnTo>
                <a:cubicBezTo>
                  <a:pt x="2065582" y="399479"/>
                  <a:pt x="2075745" y="437340"/>
                  <a:pt x="2058648" y="466963"/>
                </a:cubicBezTo>
                <a:cubicBezTo>
                  <a:pt x="2053219" y="476384"/>
                  <a:pt x="2045389" y="484204"/>
                  <a:pt x="2035969" y="489642"/>
                </a:cubicBezTo>
                <a:lnTo>
                  <a:pt x="92869" y="1613592"/>
                </a:lnTo>
                <a:cubicBezTo>
                  <a:pt x="83458" y="1619031"/>
                  <a:pt x="72780" y="1621889"/>
                  <a:pt x="61913" y="1621879"/>
                </a:cubicBezTo>
                <a:cubicBezTo>
                  <a:pt x="27719" y="1621879"/>
                  <a:pt x="0" y="1594161"/>
                  <a:pt x="0" y="1559967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43621FD4-D14D-45D5-9A57-9A2DE5EA59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2138745" y="1027906"/>
            <a:ext cx="0" cy="1597708"/>
          </a:xfrm>
          <a:prstGeom prst="line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B621D332-7329-4994-8836-C429A51B75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09527" y="6033795"/>
            <a:ext cx="1991064" cy="824205"/>
          </a:xfrm>
          <a:custGeom>
            <a:avLst/>
            <a:gdLst>
              <a:gd name="connsiteX0" fmla="*/ 995532 w 1991064"/>
              <a:gd name="connsiteY0" fmla="*/ 0 h 824205"/>
              <a:gd name="connsiteX1" fmla="*/ 1984823 w 1991064"/>
              <a:gd name="connsiteY1" fmla="*/ 784423 h 824205"/>
              <a:gd name="connsiteX2" fmla="*/ 1991064 w 1991064"/>
              <a:gd name="connsiteY2" fmla="*/ 824205 h 824205"/>
              <a:gd name="connsiteX3" fmla="*/ 0 w 1991064"/>
              <a:gd name="connsiteY3" fmla="*/ 824205 h 824205"/>
              <a:gd name="connsiteX4" fmla="*/ 6241 w 1991064"/>
              <a:gd name="connsiteY4" fmla="*/ 784423 h 824205"/>
              <a:gd name="connsiteX5" fmla="*/ 995532 w 1991064"/>
              <a:gd name="connsiteY5" fmla="*/ 0 h 8242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991064" h="824205">
                <a:moveTo>
                  <a:pt x="995532" y="0"/>
                </a:moveTo>
                <a:cubicBezTo>
                  <a:pt x="1483521" y="0"/>
                  <a:pt x="1890663" y="336754"/>
                  <a:pt x="1984823" y="784423"/>
                </a:cubicBezTo>
                <a:lnTo>
                  <a:pt x="1991064" y="824205"/>
                </a:lnTo>
                <a:lnTo>
                  <a:pt x="0" y="824205"/>
                </a:lnTo>
                <a:lnTo>
                  <a:pt x="6241" y="784423"/>
                </a:lnTo>
                <a:cubicBezTo>
                  <a:pt x="100402" y="336754"/>
                  <a:pt x="507544" y="0"/>
                  <a:pt x="995532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2D20F754-35A9-4508-BE3C-C59996D143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851696" y="5519196"/>
            <a:ext cx="1340305" cy="1338805"/>
          </a:xfrm>
          <a:custGeom>
            <a:avLst/>
            <a:gdLst>
              <a:gd name="connsiteX0" fmla="*/ 61913 w 1340305"/>
              <a:gd name="connsiteY0" fmla="*/ 0 h 1338805"/>
              <a:gd name="connsiteX1" fmla="*/ 1340305 w 1340305"/>
              <a:gd name="connsiteY1" fmla="*/ 0 h 1338805"/>
              <a:gd name="connsiteX2" fmla="*/ 1340305 w 1340305"/>
              <a:gd name="connsiteY2" fmla="*/ 123825 h 1338805"/>
              <a:gd name="connsiteX3" fmla="*/ 123825 w 1340305"/>
              <a:gd name="connsiteY3" fmla="*/ 123825 h 1338805"/>
              <a:gd name="connsiteX4" fmla="*/ 123825 w 1340305"/>
              <a:gd name="connsiteY4" fmla="*/ 1338805 h 1338805"/>
              <a:gd name="connsiteX5" fmla="*/ 0 w 1340305"/>
              <a:gd name="connsiteY5" fmla="*/ 1338805 h 1338805"/>
              <a:gd name="connsiteX6" fmla="*/ 0 w 1340305"/>
              <a:gd name="connsiteY6" fmla="*/ 61913 h 1338805"/>
              <a:gd name="connsiteX7" fmla="*/ 61913 w 1340305"/>
              <a:gd name="connsiteY7" fmla="*/ 0 h 13388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340305" h="1338805">
                <a:moveTo>
                  <a:pt x="61913" y="0"/>
                </a:moveTo>
                <a:lnTo>
                  <a:pt x="1340305" y="0"/>
                </a:lnTo>
                <a:lnTo>
                  <a:pt x="1340305" y="123825"/>
                </a:lnTo>
                <a:lnTo>
                  <a:pt x="123825" y="123825"/>
                </a:lnTo>
                <a:lnTo>
                  <a:pt x="123825" y="1338805"/>
                </a:lnTo>
                <a:lnTo>
                  <a:pt x="0" y="1338805"/>
                </a:lnTo>
                <a:lnTo>
                  <a:pt x="0" y="61913"/>
                </a:lnTo>
                <a:cubicBezTo>
                  <a:pt x="0" y="27719"/>
                  <a:pt x="27719" y="0"/>
                  <a:pt x="61913" y="0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394301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FA67CD3-AB4E-4A7A-BEB8-53C445D8C4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577125" y="3726"/>
            <a:ext cx="5614875" cy="6858000"/>
          </a:xfrm>
          <a:prstGeom prst="rect">
            <a:avLst/>
          </a:prstGeom>
          <a:gradFill>
            <a:gsLst>
              <a:gs pos="0">
                <a:schemeClr val="accent1">
                  <a:lumMod val="100000"/>
                  <a:alpha val="82000"/>
                </a:schemeClr>
              </a:gs>
              <a:gs pos="25000">
                <a:schemeClr val="accent1">
                  <a:alpha val="60000"/>
                </a:schemeClr>
              </a:gs>
              <a:gs pos="94000">
                <a:schemeClr val="bg2">
                  <a:lumMod val="75000"/>
                </a:schemeClr>
              </a:gs>
              <a:gs pos="100000">
                <a:schemeClr val="bg2">
                  <a:lumMod val="7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07CF545F-9C2E-4446-97CD-AD92990C2B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238197DD-5123-5148-B1D5-AA78775DC6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1340" y="802955"/>
            <a:ext cx="4977976" cy="1454051"/>
          </a:xfrm>
        </p:spPr>
        <p:txBody>
          <a:bodyPr>
            <a:normAutofit/>
          </a:bodyPr>
          <a:lstStyle/>
          <a:p>
            <a:r>
              <a:rPr lang="es-AR">
                <a:solidFill>
                  <a:srgbClr val="000000"/>
                </a:solidFill>
              </a:rPr>
              <a:t>Sarcopenia probable 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4835EFE-97C5-F045-B51B-CF46078DAB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7809" y="2421682"/>
            <a:ext cx="4977578" cy="3639289"/>
          </a:xfrm>
        </p:spPr>
        <p:txBody>
          <a:bodyPr anchor="ctr">
            <a:normAutofit/>
          </a:bodyPr>
          <a:lstStyle/>
          <a:p>
            <a:r>
              <a:rPr lang="es-AR" sz="2000" dirty="0">
                <a:solidFill>
                  <a:srgbClr val="000000"/>
                </a:solidFill>
              </a:rPr>
              <a:t>Prueba fuerza :  levantarse de una silla:</a:t>
            </a:r>
          </a:p>
          <a:p>
            <a:pPr marL="0" indent="0">
              <a:buNone/>
            </a:pPr>
            <a:r>
              <a:rPr lang="es-AR" sz="2000" dirty="0">
                <a:solidFill>
                  <a:srgbClr val="000000"/>
                </a:solidFill>
              </a:rPr>
              <a:t>Evalúa fuerza muscular de los cuádriceps. </a:t>
            </a:r>
          </a:p>
          <a:p>
            <a:pPr marL="0" indent="0">
              <a:buNone/>
            </a:pPr>
            <a:endParaRPr lang="es-AR" sz="2000" dirty="0">
              <a:solidFill>
                <a:srgbClr val="000000"/>
              </a:solidFill>
            </a:endParaRPr>
          </a:p>
          <a:p>
            <a:pPr marL="0" indent="0">
              <a:buNone/>
            </a:pPr>
            <a:r>
              <a:rPr lang="es-AR" sz="2000" dirty="0">
                <a:solidFill>
                  <a:srgbClr val="000000"/>
                </a:solidFill>
              </a:rPr>
              <a:t>Se evalúa al medir la cantidad de tiempo necesario para que un paciente se levante 5 veces de su asiento desde la posición de sentado sin utilizar las manos como apoyo. El valor corte es de 15 segundos</a:t>
            </a:r>
          </a:p>
          <a:p>
            <a:endParaRPr lang="es-AR" sz="2000" dirty="0">
              <a:solidFill>
                <a:srgbClr val="000000"/>
              </a:solidFill>
            </a:endParaRPr>
          </a:p>
        </p:txBody>
      </p:sp>
      <p:sp>
        <p:nvSpPr>
          <p:cNvPr id="14" name="Freeform 62">
            <a:extLst>
              <a:ext uri="{FF2B5EF4-FFF2-40B4-BE49-F238E27FC236}">
                <a16:creationId xmlns:a16="http://schemas.microsoft.com/office/drawing/2014/main" id="{339C8D78-A644-462F-B674-F440635E53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191562" y="738619"/>
            <a:ext cx="5000438" cy="5400962"/>
          </a:xfrm>
          <a:custGeom>
            <a:avLst/>
            <a:gdLst>
              <a:gd name="connsiteX0" fmla="*/ 2299956 w 5000438"/>
              <a:gd name="connsiteY0" fmla="*/ 0 h 5400962"/>
              <a:gd name="connsiteX1" fmla="*/ 5000438 w 5000438"/>
              <a:gd name="connsiteY1" fmla="*/ 2700481 h 5400962"/>
              <a:gd name="connsiteX2" fmla="*/ 2299956 w 5000438"/>
              <a:gd name="connsiteY2" fmla="*/ 5400962 h 5400962"/>
              <a:gd name="connsiteX3" fmla="*/ 60675 w 5000438"/>
              <a:gd name="connsiteY3" fmla="*/ 4210346 h 5400962"/>
              <a:gd name="connsiteX4" fmla="*/ 0 w 5000438"/>
              <a:gd name="connsiteY4" fmla="*/ 4110472 h 5400962"/>
              <a:gd name="connsiteX5" fmla="*/ 0 w 5000438"/>
              <a:gd name="connsiteY5" fmla="*/ 1290491 h 5400962"/>
              <a:gd name="connsiteX6" fmla="*/ 60675 w 5000438"/>
              <a:gd name="connsiteY6" fmla="*/ 1190617 h 5400962"/>
              <a:gd name="connsiteX7" fmla="*/ 2299956 w 5000438"/>
              <a:gd name="connsiteY7" fmla="*/ 0 h 5400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000438" h="5400962">
                <a:moveTo>
                  <a:pt x="2299956" y="0"/>
                </a:moveTo>
                <a:cubicBezTo>
                  <a:pt x="3791390" y="0"/>
                  <a:pt x="5000438" y="1209047"/>
                  <a:pt x="5000438" y="2700481"/>
                </a:cubicBezTo>
                <a:cubicBezTo>
                  <a:pt x="5000438" y="4191915"/>
                  <a:pt x="3791390" y="5400962"/>
                  <a:pt x="2299956" y="5400962"/>
                </a:cubicBezTo>
                <a:cubicBezTo>
                  <a:pt x="1367810" y="5400962"/>
                  <a:pt x="545971" y="4928678"/>
                  <a:pt x="60675" y="4210346"/>
                </a:cubicBezTo>
                <a:lnTo>
                  <a:pt x="0" y="4110472"/>
                </a:lnTo>
                <a:lnTo>
                  <a:pt x="0" y="1290491"/>
                </a:lnTo>
                <a:lnTo>
                  <a:pt x="60675" y="1190617"/>
                </a:lnTo>
                <a:cubicBezTo>
                  <a:pt x="545971" y="472284"/>
                  <a:pt x="1367810" y="0"/>
                  <a:pt x="2299956" y="0"/>
                </a:cubicBezTo>
                <a:close/>
              </a:path>
            </a:pathLst>
          </a:custGeom>
          <a:solidFill>
            <a:srgbClr val="FFFFFF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bg2">
                    <a:lumMod val="85000"/>
                  </a:schemeClr>
                </a:gs>
                <a:gs pos="100000">
                  <a:schemeClr val="bg2">
                    <a:lumMod val="85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5" name="Imagen 4" descr="Imagen que contiene persona, hombre, interior, tabla&#10;&#10;Descripción generada automáticamente">
            <a:extLst>
              <a:ext uri="{FF2B5EF4-FFF2-40B4-BE49-F238E27FC236}">
                <a16:creationId xmlns:a16="http://schemas.microsoft.com/office/drawing/2014/main" id="{6C2AC3CA-73F6-9B4F-95F5-583C6F7641E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00821" y="2220708"/>
            <a:ext cx="3661831" cy="24367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06457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004A8AE1-9605-41DC-920F-A4B8E8F239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Arc 9">
            <a:extLst>
              <a:ext uri="{FF2B5EF4-FFF2-40B4-BE49-F238E27FC236}">
                <a16:creationId xmlns:a16="http://schemas.microsoft.com/office/drawing/2014/main" id="{5B7778FC-632E-4DCA-A7CB-0D7731CCF9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790889" flipH="1">
            <a:off x="715850" y="795372"/>
            <a:ext cx="2987899" cy="2987899"/>
          </a:xfrm>
          <a:prstGeom prst="arc">
            <a:avLst>
              <a:gd name="adj1" fmla="val 15817365"/>
              <a:gd name="adj2" fmla="val 1781380"/>
            </a:avLst>
          </a:prstGeom>
          <a:ln w="127000" cap="rnd">
            <a:solidFill>
              <a:schemeClr val="accent4"/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8EDD9FF2-DACC-8A42-87EB-96A374C09E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61360"/>
            <a:ext cx="5536397" cy="393528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AR" sz="2000" dirty="0"/>
              <a:t>Masa muscular </a:t>
            </a:r>
          </a:p>
          <a:p>
            <a:endParaRPr lang="es-AR" sz="2000" dirty="0"/>
          </a:p>
          <a:p>
            <a:r>
              <a:rPr lang="es-AR" sz="2000" dirty="0"/>
              <a:t>Se recomienda el uso del </a:t>
            </a:r>
            <a:r>
              <a:rPr lang="es-AR" dirty="0"/>
              <a:t>DXA </a:t>
            </a:r>
            <a:r>
              <a:rPr lang="es-AR" sz="2000" dirty="0"/>
              <a:t>(Dual - energy X-ray absorptiometry) para valorar la cantidad de masa magra (1). La mayoría de guías internacionales recomiendan su uso (1, 2, 8). </a:t>
            </a:r>
          </a:p>
          <a:p>
            <a:r>
              <a:rPr lang="es-AR" sz="2000" dirty="0"/>
              <a:t>RMN </a:t>
            </a:r>
          </a:p>
          <a:p>
            <a:r>
              <a:rPr lang="es-AR" sz="2000" dirty="0"/>
              <a:t>TAC </a:t>
            </a:r>
          </a:p>
          <a:p>
            <a:pPr marL="0" indent="0">
              <a:buNone/>
            </a:pPr>
            <a:endParaRPr lang="es-AR" sz="2000" dirty="0"/>
          </a:p>
          <a:p>
            <a:r>
              <a:rPr lang="es-AR" dirty="0"/>
              <a:t>Ecografia </a:t>
            </a: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B10BB131-AC8E-4A8E-A5D1-36260F720C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792396" y="1119031"/>
            <a:ext cx="4619938" cy="4619938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FA23A907-97FB-4A8F-880A-DD77401C42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517460" y="4737713"/>
            <a:ext cx="546100" cy="5461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26D0F1D3-807D-F04C-A95B-4C31760185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74281" y="1396686"/>
            <a:ext cx="3240506" cy="4064628"/>
          </a:xfrm>
        </p:spPr>
        <p:txBody>
          <a:bodyPr>
            <a:normAutofit/>
          </a:bodyPr>
          <a:lstStyle/>
          <a:p>
            <a:r>
              <a:rPr lang="es-AR">
                <a:solidFill>
                  <a:srgbClr val="FFFFFF"/>
                </a:solidFill>
              </a:rPr>
              <a:t>Diagnostico </a:t>
            </a:r>
          </a:p>
        </p:txBody>
      </p:sp>
    </p:spTree>
    <p:extLst>
      <p:ext uri="{BB962C8B-B14F-4D97-AF65-F5344CB8AC3E}">
        <p14:creationId xmlns:p14="http://schemas.microsoft.com/office/powerpoint/2010/main" val="187281974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AFA67CD3-AB4E-4A7A-BEB8-53C445D8C4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577125" y="3726"/>
            <a:ext cx="5614875" cy="6858000"/>
          </a:xfrm>
          <a:prstGeom prst="rect">
            <a:avLst/>
          </a:prstGeom>
          <a:gradFill>
            <a:gsLst>
              <a:gs pos="0">
                <a:schemeClr val="accent1">
                  <a:lumMod val="100000"/>
                  <a:alpha val="82000"/>
                </a:schemeClr>
              </a:gs>
              <a:gs pos="25000">
                <a:schemeClr val="accent1">
                  <a:alpha val="60000"/>
                </a:schemeClr>
              </a:gs>
              <a:gs pos="94000">
                <a:schemeClr val="bg2">
                  <a:lumMod val="75000"/>
                </a:schemeClr>
              </a:gs>
              <a:gs pos="100000">
                <a:schemeClr val="bg2">
                  <a:lumMod val="7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07CF545F-9C2E-4446-97CD-AD92990C2B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B777D8AA-5819-1D43-BFAA-79CFE78986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1340" y="802955"/>
            <a:ext cx="4977976" cy="1454051"/>
          </a:xfrm>
        </p:spPr>
        <p:txBody>
          <a:bodyPr>
            <a:normAutofit/>
          </a:bodyPr>
          <a:lstStyle/>
          <a:p>
            <a:r>
              <a:rPr lang="es-AR">
                <a:solidFill>
                  <a:srgbClr val="000000"/>
                </a:solidFill>
              </a:rPr>
              <a:t>Severidad 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838A7F74-A155-6344-9548-3A83E38A2D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7809" y="2421682"/>
            <a:ext cx="4977578" cy="3639289"/>
          </a:xfrm>
        </p:spPr>
        <p:txBody>
          <a:bodyPr anchor="ctr">
            <a:normAutofit/>
          </a:bodyPr>
          <a:lstStyle/>
          <a:p>
            <a:r>
              <a:rPr lang="es-AR" sz="1700" dirty="0">
                <a:solidFill>
                  <a:srgbClr val="000000"/>
                </a:solidFill>
              </a:rPr>
              <a:t>Pruebas de velocidad de la marcha: </a:t>
            </a:r>
          </a:p>
          <a:p>
            <a:r>
              <a:rPr lang="es-AR" sz="1700" dirty="0">
                <a:solidFill>
                  <a:srgbClr val="000000"/>
                </a:solidFill>
              </a:rPr>
              <a:t>Es rápida, segura y confiable. De las más utilizadas.. La más utilizada es la marcha de 4 metros, en donde se mide con tiempo la rapidez. Un corte de velocidad menor a ≤0.8 m/s para ambos sexos indica sarcopenia </a:t>
            </a:r>
          </a:p>
          <a:p>
            <a:endParaRPr lang="es-AR" sz="1700" dirty="0">
              <a:solidFill>
                <a:srgbClr val="000000"/>
              </a:solidFill>
            </a:endParaRPr>
          </a:p>
          <a:p>
            <a:r>
              <a:rPr lang="es-AR" sz="1700" dirty="0">
                <a:solidFill>
                  <a:srgbClr val="000000"/>
                </a:solidFill>
              </a:rPr>
              <a:t> Caminata de 400 metros: Técnicamente difícil de aplicar en atención primaria Se considera diagnostica si no completa la prueba o dura ≥6 min.</a:t>
            </a:r>
          </a:p>
        </p:txBody>
      </p:sp>
      <p:sp>
        <p:nvSpPr>
          <p:cNvPr id="13" name="Freeform 62">
            <a:extLst>
              <a:ext uri="{FF2B5EF4-FFF2-40B4-BE49-F238E27FC236}">
                <a16:creationId xmlns:a16="http://schemas.microsoft.com/office/drawing/2014/main" id="{339C8D78-A644-462F-B674-F440635E53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191562" y="738619"/>
            <a:ext cx="5000438" cy="5400962"/>
          </a:xfrm>
          <a:custGeom>
            <a:avLst/>
            <a:gdLst>
              <a:gd name="connsiteX0" fmla="*/ 2299956 w 5000438"/>
              <a:gd name="connsiteY0" fmla="*/ 0 h 5400962"/>
              <a:gd name="connsiteX1" fmla="*/ 5000438 w 5000438"/>
              <a:gd name="connsiteY1" fmla="*/ 2700481 h 5400962"/>
              <a:gd name="connsiteX2" fmla="*/ 2299956 w 5000438"/>
              <a:gd name="connsiteY2" fmla="*/ 5400962 h 5400962"/>
              <a:gd name="connsiteX3" fmla="*/ 60675 w 5000438"/>
              <a:gd name="connsiteY3" fmla="*/ 4210346 h 5400962"/>
              <a:gd name="connsiteX4" fmla="*/ 0 w 5000438"/>
              <a:gd name="connsiteY4" fmla="*/ 4110472 h 5400962"/>
              <a:gd name="connsiteX5" fmla="*/ 0 w 5000438"/>
              <a:gd name="connsiteY5" fmla="*/ 1290491 h 5400962"/>
              <a:gd name="connsiteX6" fmla="*/ 60675 w 5000438"/>
              <a:gd name="connsiteY6" fmla="*/ 1190617 h 5400962"/>
              <a:gd name="connsiteX7" fmla="*/ 2299956 w 5000438"/>
              <a:gd name="connsiteY7" fmla="*/ 0 h 5400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000438" h="5400962">
                <a:moveTo>
                  <a:pt x="2299956" y="0"/>
                </a:moveTo>
                <a:cubicBezTo>
                  <a:pt x="3791390" y="0"/>
                  <a:pt x="5000438" y="1209047"/>
                  <a:pt x="5000438" y="2700481"/>
                </a:cubicBezTo>
                <a:cubicBezTo>
                  <a:pt x="5000438" y="4191915"/>
                  <a:pt x="3791390" y="5400962"/>
                  <a:pt x="2299956" y="5400962"/>
                </a:cubicBezTo>
                <a:cubicBezTo>
                  <a:pt x="1367810" y="5400962"/>
                  <a:pt x="545971" y="4928678"/>
                  <a:pt x="60675" y="4210346"/>
                </a:cubicBezTo>
                <a:lnTo>
                  <a:pt x="0" y="4110472"/>
                </a:lnTo>
                <a:lnTo>
                  <a:pt x="0" y="1290491"/>
                </a:lnTo>
                <a:lnTo>
                  <a:pt x="60675" y="1190617"/>
                </a:lnTo>
                <a:cubicBezTo>
                  <a:pt x="545971" y="472284"/>
                  <a:pt x="1367810" y="0"/>
                  <a:pt x="2299956" y="0"/>
                </a:cubicBezTo>
                <a:close/>
              </a:path>
            </a:pathLst>
          </a:custGeom>
          <a:solidFill>
            <a:srgbClr val="FFFFFF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bg2">
                    <a:lumMod val="85000"/>
                  </a:schemeClr>
                </a:gs>
                <a:gs pos="100000">
                  <a:schemeClr val="bg2">
                    <a:lumMod val="85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4" name="Marcador de contenido 4" descr="Imagen que contiene competencia de atletismo, tabla, hombre, mujer&#10;&#10;Descripción generada automáticamente">
            <a:extLst>
              <a:ext uri="{FF2B5EF4-FFF2-40B4-BE49-F238E27FC236}">
                <a16:creationId xmlns:a16="http://schemas.microsoft.com/office/drawing/2014/main" id="{D07734FA-BBBE-7346-B629-4D99EEDCB11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00821" y="2642113"/>
            <a:ext cx="3661831" cy="15939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53589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F7A7F98-4F13-FE45-AF1B-9A479EC860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dirty="0"/>
              <a:t>La necesidad de medir la composicion del cuerpo : 75 hombres entre 20 y 80 años </a:t>
            </a:r>
          </a:p>
        </p:txBody>
      </p:sp>
      <p:pic>
        <p:nvPicPr>
          <p:cNvPr id="5" name="Marcador de contenido 4" descr="Captura de pantalla de un celular&#10;&#10;Descripción generada automáticamente">
            <a:extLst>
              <a:ext uri="{FF2B5EF4-FFF2-40B4-BE49-F238E27FC236}">
                <a16:creationId xmlns:a16="http://schemas.microsoft.com/office/drawing/2014/main" id="{7FA2CCC0-9AEF-E441-BFC5-79558DFDE39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53070" y="2046878"/>
            <a:ext cx="6485859" cy="4864395"/>
          </a:xfrm>
        </p:spPr>
      </p:pic>
    </p:spTree>
    <p:extLst>
      <p:ext uri="{BB962C8B-B14F-4D97-AF65-F5344CB8AC3E}">
        <p14:creationId xmlns:p14="http://schemas.microsoft.com/office/powerpoint/2010/main" val="131183158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AFA67CD3-AB4E-4A7A-BEB8-53C445D8C4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3726"/>
            <a:ext cx="5614875" cy="6858000"/>
          </a:xfrm>
          <a:prstGeom prst="rect">
            <a:avLst/>
          </a:prstGeom>
          <a:gradFill>
            <a:gsLst>
              <a:gs pos="0">
                <a:schemeClr val="accent1">
                  <a:lumMod val="100000"/>
                  <a:alpha val="82000"/>
                </a:schemeClr>
              </a:gs>
              <a:gs pos="25000">
                <a:schemeClr val="accent1">
                  <a:alpha val="60000"/>
                </a:schemeClr>
              </a:gs>
              <a:gs pos="94000">
                <a:schemeClr val="bg2">
                  <a:lumMod val="75000"/>
                </a:schemeClr>
              </a:gs>
              <a:gs pos="100000">
                <a:schemeClr val="bg2">
                  <a:lumMod val="7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07CF545F-9C2E-4446-97CD-AD92990C2B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AE2B8530-6D33-5046-B4C1-55EB2AFFF8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4105" y="802955"/>
            <a:ext cx="4977976" cy="1454051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400" kern="1200">
                <a:solidFill>
                  <a:srgbClr val="000000"/>
                </a:solidFill>
                <a:latin typeface="+mj-lt"/>
                <a:ea typeface="+mj-ea"/>
                <a:cs typeface="+mj-cs"/>
              </a:rPr>
              <a:t>Percepciones de los pacientes con Sarcopenia </a:t>
            </a:r>
          </a:p>
        </p:txBody>
      </p:sp>
      <p:sp>
        <p:nvSpPr>
          <p:cNvPr id="15" name="Freeform 62">
            <a:extLst>
              <a:ext uri="{FF2B5EF4-FFF2-40B4-BE49-F238E27FC236}">
                <a16:creationId xmlns:a16="http://schemas.microsoft.com/office/drawing/2014/main" id="{339C8D78-A644-462F-B674-F440635E53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738619"/>
            <a:ext cx="5000438" cy="5400962"/>
          </a:xfrm>
          <a:custGeom>
            <a:avLst/>
            <a:gdLst>
              <a:gd name="connsiteX0" fmla="*/ 2299956 w 5000438"/>
              <a:gd name="connsiteY0" fmla="*/ 0 h 5400962"/>
              <a:gd name="connsiteX1" fmla="*/ 5000438 w 5000438"/>
              <a:gd name="connsiteY1" fmla="*/ 2700481 h 5400962"/>
              <a:gd name="connsiteX2" fmla="*/ 2299956 w 5000438"/>
              <a:gd name="connsiteY2" fmla="*/ 5400962 h 5400962"/>
              <a:gd name="connsiteX3" fmla="*/ 60675 w 5000438"/>
              <a:gd name="connsiteY3" fmla="*/ 4210346 h 5400962"/>
              <a:gd name="connsiteX4" fmla="*/ 0 w 5000438"/>
              <a:gd name="connsiteY4" fmla="*/ 4110472 h 5400962"/>
              <a:gd name="connsiteX5" fmla="*/ 0 w 5000438"/>
              <a:gd name="connsiteY5" fmla="*/ 1290491 h 5400962"/>
              <a:gd name="connsiteX6" fmla="*/ 60675 w 5000438"/>
              <a:gd name="connsiteY6" fmla="*/ 1190617 h 5400962"/>
              <a:gd name="connsiteX7" fmla="*/ 2299956 w 5000438"/>
              <a:gd name="connsiteY7" fmla="*/ 0 h 5400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000438" h="5400962">
                <a:moveTo>
                  <a:pt x="2299956" y="0"/>
                </a:moveTo>
                <a:cubicBezTo>
                  <a:pt x="3791390" y="0"/>
                  <a:pt x="5000438" y="1209047"/>
                  <a:pt x="5000438" y="2700481"/>
                </a:cubicBezTo>
                <a:cubicBezTo>
                  <a:pt x="5000438" y="4191915"/>
                  <a:pt x="3791390" y="5400962"/>
                  <a:pt x="2299956" y="5400962"/>
                </a:cubicBezTo>
                <a:cubicBezTo>
                  <a:pt x="1367810" y="5400962"/>
                  <a:pt x="545971" y="4928678"/>
                  <a:pt x="60675" y="4210346"/>
                </a:cubicBezTo>
                <a:lnTo>
                  <a:pt x="0" y="4110472"/>
                </a:lnTo>
                <a:lnTo>
                  <a:pt x="0" y="1290491"/>
                </a:lnTo>
                <a:lnTo>
                  <a:pt x="60675" y="1190617"/>
                </a:lnTo>
                <a:cubicBezTo>
                  <a:pt x="545971" y="472284"/>
                  <a:pt x="1367810" y="0"/>
                  <a:pt x="2299956" y="0"/>
                </a:cubicBezTo>
                <a:close/>
              </a:path>
            </a:pathLst>
          </a:custGeom>
          <a:solidFill>
            <a:srgbClr val="FFFFFF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bg2">
                    <a:lumMod val="85000"/>
                  </a:schemeClr>
                </a:gs>
                <a:gs pos="100000">
                  <a:schemeClr val="bg2">
                    <a:lumMod val="85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5" name="Marcador de contenido 4" descr="Captura de pantalla de un celular&#10;&#10;Descripción generada automáticamente">
            <a:extLst>
              <a:ext uri="{FF2B5EF4-FFF2-40B4-BE49-F238E27FC236}">
                <a16:creationId xmlns:a16="http://schemas.microsoft.com/office/drawing/2014/main" id="{D0220C21-5312-7642-894A-41CDA39926D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t="15880" r="35278"/>
          <a:stretch/>
        </p:blipFill>
        <p:spPr>
          <a:xfrm>
            <a:off x="429349" y="1654351"/>
            <a:ext cx="3661831" cy="3569496"/>
          </a:xfrm>
          <a:prstGeom prst="rect">
            <a:avLst/>
          </a:prstGeom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8E477323-5C40-A349-A96C-12814B56C2CF}"/>
              </a:ext>
            </a:extLst>
          </p:cNvPr>
          <p:cNvSpPr txBox="1"/>
          <p:nvPr/>
        </p:nvSpPr>
        <p:spPr>
          <a:xfrm>
            <a:off x="6090574" y="2421682"/>
            <a:ext cx="4977578" cy="36392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>
                <a:solidFill>
                  <a:srgbClr val="000000"/>
                </a:solidFill>
              </a:rPr>
              <a:t>Movilidad de paciente 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000">
              <a:solidFill>
                <a:srgbClr val="000000"/>
              </a:solidFill>
            </a:endParaRP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>
                <a:solidFill>
                  <a:srgbClr val="000000"/>
                </a:solidFill>
              </a:rPr>
              <a:t>Calidad de vida 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000">
              <a:solidFill>
                <a:srgbClr val="000000"/>
              </a:solidFill>
            </a:endParaRP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>
                <a:solidFill>
                  <a:srgbClr val="000000"/>
                </a:solidFill>
              </a:rPr>
              <a:t>Realizar actividades domesticas 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000">
              <a:solidFill>
                <a:srgbClr val="000000"/>
              </a:solidFill>
            </a:endParaRP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>
                <a:solidFill>
                  <a:srgbClr val="000000"/>
                </a:solidFill>
              </a:rPr>
              <a:t>Nivel de fatiga 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000">
              <a:solidFill>
                <a:srgbClr val="000000"/>
              </a:solidFill>
            </a:endParaRP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>
                <a:solidFill>
                  <a:srgbClr val="000000"/>
                </a:solidFill>
              </a:rPr>
              <a:t>Frecuencia de caidas </a:t>
            </a:r>
          </a:p>
        </p:txBody>
      </p:sp>
    </p:spTree>
    <p:extLst>
      <p:ext uri="{BB962C8B-B14F-4D97-AF65-F5344CB8AC3E}">
        <p14:creationId xmlns:p14="http://schemas.microsoft.com/office/powerpoint/2010/main" val="367669640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AD2F5602-6586-46E4-8645-2CDA442ABF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9434B85-DB0D-4010-A6A1-147F28D47D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7B977E18-C7DD-964D-BA70-F778BB858C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9226" y="320231"/>
            <a:ext cx="9833548" cy="1325563"/>
          </a:xfrm>
        </p:spPr>
        <p:txBody>
          <a:bodyPr>
            <a:normAutofit/>
          </a:bodyPr>
          <a:lstStyle/>
          <a:p>
            <a:pPr algn="ctr"/>
            <a:r>
              <a:rPr lang="es-AR" sz="4000">
                <a:solidFill>
                  <a:schemeClr val="tx2"/>
                </a:solidFill>
              </a:rPr>
              <a:t>Complicaciones 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F2E5F4F0-80C0-49F3-84A2-453DE42F20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2915607" cy="2187829"/>
            <a:chOff x="-305" y="-1"/>
            <a:chExt cx="3832880" cy="2876136"/>
          </a:xfrm>
        </p:grpSpPr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342FEDB6-5432-4162-8648-3827572AF05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1"/>
              <a:ext cx="3815424" cy="2653659"/>
            </a:xfrm>
            <a:custGeom>
              <a:avLst/>
              <a:gdLst>
                <a:gd name="connsiteX0" fmla="*/ 3203055 w 3815424"/>
                <a:gd name="connsiteY0" fmla="*/ 0 h 2653659"/>
                <a:gd name="connsiteX1" fmla="*/ 3815424 w 3815424"/>
                <a:gd name="connsiteY1" fmla="*/ 0 h 2653659"/>
                <a:gd name="connsiteX2" fmla="*/ 3801025 w 3815424"/>
                <a:gd name="connsiteY2" fmla="*/ 214243 h 2653659"/>
                <a:gd name="connsiteX3" fmla="*/ 587142 w 3815424"/>
                <a:gd name="connsiteY3" fmla="*/ 2653659 h 2653659"/>
                <a:gd name="connsiteX4" fmla="*/ 53389 w 3815424"/>
                <a:gd name="connsiteY4" fmla="*/ 2605041 h 2653659"/>
                <a:gd name="connsiteX5" fmla="*/ 0 w 3815424"/>
                <a:gd name="connsiteY5" fmla="*/ 2593136 h 2653659"/>
                <a:gd name="connsiteX6" fmla="*/ 0 w 3815424"/>
                <a:gd name="connsiteY6" fmla="*/ 1994836 h 2653659"/>
                <a:gd name="connsiteX7" fmla="*/ 159710 w 3815424"/>
                <a:gd name="connsiteY7" fmla="*/ 2035054 h 2653659"/>
                <a:gd name="connsiteX8" fmla="*/ 587142 w 3815424"/>
                <a:gd name="connsiteY8" fmla="*/ 2075152 h 2653659"/>
                <a:gd name="connsiteX9" fmla="*/ 1549283 w 3815424"/>
                <a:gd name="connsiteY9" fmla="*/ 1900153 h 2653659"/>
                <a:gd name="connsiteX10" fmla="*/ 2406698 w 3815424"/>
                <a:gd name="connsiteY10" fmla="*/ 1418450 h 2653659"/>
                <a:gd name="connsiteX11" fmla="*/ 2996069 w 3815424"/>
                <a:gd name="connsiteY11" fmla="*/ 728678 h 2653659"/>
                <a:gd name="connsiteX12" fmla="*/ 3193967 w 3815424"/>
                <a:gd name="connsiteY12" fmla="*/ 137719 h 26536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815424" h="2653659">
                  <a:moveTo>
                    <a:pt x="3203055" y="0"/>
                  </a:moveTo>
                  <a:lnTo>
                    <a:pt x="3815424" y="0"/>
                  </a:lnTo>
                  <a:lnTo>
                    <a:pt x="3801025" y="214243"/>
                  </a:lnTo>
                  <a:cubicBezTo>
                    <a:pt x="3616317" y="1584467"/>
                    <a:pt x="2091637" y="2653659"/>
                    <a:pt x="587142" y="2653659"/>
                  </a:cubicBezTo>
                  <a:cubicBezTo>
                    <a:pt x="400192" y="2653659"/>
                    <a:pt x="222112" y="2636953"/>
                    <a:pt x="53389" y="2605041"/>
                  </a:cubicBezTo>
                  <a:lnTo>
                    <a:pt x="0" y="2593136"/>
                  </a:lnTo>
                  <a:lnTo>
                    <a:pt x="0" y="1994836"/>
                  </a:lnTo>
                  <a:lnTo>
                    <a:pt x="159710" y="2035054"/>
                  </a:lnTo>
                  <a:cubicBezTo>
                    <a:pt x="295467" y="2061726"/>
                    <a:pt x="438268" y="2075152"/>
                    <a:pt x="587142" y="2075152"/>
                  </a:cubicBezTo>
                  <a:cubicBezTo>
                    <a:pt x="901731" y="2075152"/>
                    <a:pt x="1234490" y="2014697"/>
                    <a:pt x="1549283" y="1900153"/>
                  </a:cubicBezTo>
                  <a:cubicBezTo>
                    <a:pt x="1860709" y="1786959"/>
                    <a:pt x="2157231" y="1620350"/>
                    <a:pt x="2406698" y="1418450"/>
                  </a:cubicBezTo>
                  <a:cubicBezTo>
                    <a:pt x="2655859" y="1216840"/>
                    <a:pt x="2859596" y="978302"/>
                    <a:pt x="2996069" y="728678"/>
                  </a:cubicBezTo>
                  <a:cubicBezTo>
                    <a:pt x="3101178" y="536396"/>
                    <a:pt x="3167417" y="338366"/>
                    <a:pt x="3193967" y="13771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B9FE345E-092D-4A20-A43A-0F9258D9692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-1"/>
              <a:ext cx="3815424" cy="2653660"/>
            </a:xfrm>
            <a:custGeom>
              <a:avLst/>
              <a:gdLst>
                <a:gd name="connsiteX0" fmla="*/ 3305038 w 3815424"/>
                <a:gd name="connsiteY0" fmla="*/ 0 h 2653660"/>
                <a:gd name="connsiteX1" fmla="*/ 3815424 w 3815424"/>
                <a:gd name="connsiteY1" fmla="*/ 0 h 2653660"/>
                <a:gd name="connsiteX2" fmla="*/ 3801025 w 3815424"/>
                <a:gd name="connsiteY2" fmla="*/ 214244 h 2653660"/>
                <a:gd name="connsiteX3" fmla="*/ 587142 w 3815424"/>
                <a:gd name="connsiteY3" fmla="*/ 2653660 h 2653660"/>
                <a:gd name="connsiteX4" fmla="*/ 53389 w 3815424"/>
                <a:gd name="connsiteY4" fmla="*/ 2605042 h 2653660"/>
                <a:gd name="connsiteX5" fmla="*/ 0 w 3815424"/>
                <a:gd name="connsiteY5" fmla="*/ 2593137 h 2653660"/>
                <a:gd name="connsiteX6" fmla="*/ 0 w 3815424"/>
                <a:gd name="connsiteY6" fmla="*/ 2094444 h 2653660"/>
                <a:gd name="connsiteX7" fmla="*/ 137675 w 3815424"/>
                <a:gd name="connsiteY7" fmla="*/ 2129195 h 2653660"/>
                <a:gd name="connsiteX8" fmla="*/ 587142 w 3815424"/>
                <a:gd name="connsiteY8" fmla="*/ 2171571 h 2653660"/>
                <a:gd name="connsiteX9" fmla="*/ 1585826 w 3815424"/>
                <a:gd name="connsiteY9" fmla="*/ 1990112 h 2653660"/>
                <a:gd name="connsiteX10" fmla="*/ 2473046 w 3815424"/>
                <a:gd name="connsiteY10" fmla="*/ 1491633 h 2653660"/>
                <a:gd name="connsiteX11" fmla="*/ 3086710 w 3815424"/>
                <a:gd name="connsiteY11" fmla="*/ 772838 h 2653660"/>
                <a:gd name="connsiteX12" fmla="*/ 3295217 w 3815424"/>
                <a:gd name="connsiteY12" fmla="*/ 149229 h 26536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815424" h="2653660">
                  <a:moveTo>
                    <a:pt x="3305038" y="0"/>
                  </a:moveTo>
                  <a:lnTo>
                    <a:pt x="3815424" y="0"/>
                  </a:lnTo>
                  <a:lnTo>
                    <a:pt x="3801025" y="214244"/>
                  </a:lnTo>
                  <a:cubicBezTo>
                    <a:pt x="3616317" y="1584467"/>
                    <a:pt x="2091637" y="2653660"/>
                    <a:pt x="587142" y="2653660"/>
                  </a:cubicBezTo>
                  <a:cubicBezTo>
                    <a:pt x="400192" y="2653660"/>
                    <a:pt x="222112" y="2636954"/>
                    <a:pt x="53389" y="2605042"/>
                  </a:cubicBezTo>
                  <a:lnTo>
                    <a:pt x="0" y="2593137"/>
                  </a:lnTo>
                  <a:lnTo>
                    <a:pt x="0" y="2094444"/>
                  </a:lnTo>
                  <a:lnTo>
                    <a:pt x="137675" y="2129195"/>
                  </a:lnTo>
                  <a:cubicBezTo>
                    <a:pt x="280616" y="2157374"/>
                    <a:pt x="430766" y="2171571"/>
                    <a:pt x="587142" y="2171571"/>
                  </a:cubicBezTo>
                  <a:cubicBezTo>
                    <a:pt x="918879" y="2171571"/>
                    <a:pt x="1254904" y="2110634"/>
                    <a:pt x="1585826" y="1990112"/>
                  </a:cubicBezTo>
                  <a:cubicBezTo>
                    <a:pt x="1908071" y="1873061"/>
                    <a:pt x="2214800" y="1700666"/>
                    <a:pt x="2473046" y="1491633"/>
                  </a:cubicBezTo>
                  <a:cubicBezTo>
                    <a:pt x="2735782" y="1279031"/>
                    <a:pt x="2942276" y="1037118"/>
                    <a:pt x="3086710" y="772838"/>
                  </a:cubicBezTo>
                  <a:cubicBezTo>
                    <a:pt x="3197408" y="570216"/>
                    <a:pt x="3267226" y="361248"/>
                    <a:pt x="3295217" y="14922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7A313FCF-0EE7-4C6B-BAB3-EFC9451D3D2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1"/>
              <a:ext cx="3815986" cy="2675935"/>
            </a:xfrm>
            <a:custGeom>
              <a:avLst/>
              <a:gdLst>
                <a:gd name="connsiteX0" fmla="*/ 3648768 w 3815986"/>
                <a:gd name="connsiteY0" fmla="*/ 0 h 2675935"/>
                <a:gd name="connsiteX1" fmla="*/ 3815986 w 3815986"/>
                <a:gd name="connsiteY1" fmla="*/ 0 h 2675935"/>
                <a:gd name="connsiteX2" fmla="*/ 3804695 w 3815986"/>
                <a:gd name="connsiteY2" fmla="*/ 200084 h 2675935"/>
                <a:gd name="connsiteX3" fmla="*/ 3762590 w 3815986"/>
                <a:gd name="connsiteY3" fmla="*/ 455543 h 2675935"/>
                <a:gd name="connsiteX4" fmla="*/ 3592332 w 3815986"/>
                <a:gd name="connsiteY4" fmla="*/ 947274 h 2675935"/>
                <a:gd name="connsiteX5" fmla="*/ 2953967 w 3815986"/>
                <a:gd name="connsiteY5" fmla="*/ 1782349 h 2675935"/>
                <a:gd name="connsiteX6" fmla="*/ 2530669 w 3815986"/>
                <a:gd name="connsiteY6" fmla="*/ 2109494 h 2675935"/>
                <a:gd name="connsiteX7" fmla="*/ 2057561 w 3815986"/>
                <a:gd name="connsiteY7" fmla="*/ 2369245 h 2675935"/>
                <a:gd name="connsiteX8" fmla="*/ 1007330 w 3815986"/>
                <a:gd name="connsiteY8" fmla="*/ 2655701 h 2675935"/>
                <a:gd name="connsiteX9" fmla="*/ 732765 w 3815986"/>
                <a:gd name="connsiteY9" fmla="*/ 2674696 h 2675935"/>
                <a:gd name="connsiteX10" fmla="*/ 457666 w 3815986"/>
                <a:gd name="connsiteY10" fmla="*/ 2670839 h 2675935"/>
                <a:gd name="connsiteX11" fmla="*/ 183574 w 3815986"/>
                <a:gd name="connsiteY11" fmla="*/ 2643312 h 2675935"/>
                <a:gd name="connsiteX12" fmla="*/ 0 w 3815986"/>
                <a:gd name="connsiteY12" fmla="*/ 2607798 h 2675935"/>
                <a:gd name="connsiteX13" fmla="*/ 0 w 3815986"/>
                <a:gd name="connsiteY13" fmla="*/ 2356652 h 2675935"/>
                <a:gd name="connsiteX14" fmla="*/ 222195 w 3815986"/>
                <a:gd name="connsiteY14" fmla="*/ 2396940 h 2675935"/>
                <a:gd name="connsiteX15" fmla="*/ 472364 w 3815986"/>
                <a:gd name="connsiteY15" fmla="*/ 2419092 h 2675935"/>
                <a:gd name="connsiteX16" fmla="*/ 974972 w 3815986"/>
                <a:gd name="connsiteY16" fmla="*/ 2402122 h 2675935"/>
                <a:gd name="connsiteX17" fmla="*/ 1468292 w 3815986"/>
                <a:gd name="connsiteY17" fmla="*/ 2304162 h 2675935"/>
                <a:gd name="connsiteX18" fmla="*/ 1940176 w 3815986"/>
                <a:gd name="connsiteY18" fmla="*/ 2133695 h 2675935"/>
                <a:gd name="connsiteX19" fmla="*/ 2783403 w 3815986"/>
                <a:gd name="connsiteY19" fmla="*/ 1609954 h 2675935"/>
                <a:gd name="connsiteX20" fmla="*/ 3128104 w 3815986"/>
                <a:gd name="connsiteY20" fmla="*/ 1260439 h 2675935"/>
                <a:gd name="connsiteX21" fmla="*/ 3400639 w 3815986"/>
                <a:gd name="connsiteY21" fmla="*/ 859052 h 2675935"/>
                <a:gd name="connsiteX22" fmla="*/ 3585595 w 3815986"/>
                <a:gd name="connsiteY22" fmla="*/ 415336 h 2675935"/>
                <a:gd name="connsiteX23" fmla="*/ 3635918 w 3815986"/>
                <a:gd name="connsiteY23" fmla="*/ 181137 h 26759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3815986" h="2675935">
                  <a:moveTo>
                    <a:pt x="3648768" y="0"/>
                  </a:moveTo>
                  <a:lnTo>
                    <a:pt x="3815986" y="0"/>
                  </a:lnTo>
                  <a:lnTo>
                    <a:pt x="3804695" y="200084"/>
                  </a:lnTo>
                  <a:cubicBezTo>
                    <a:pt x="3795228" y="285751"/>
                    <a:pt x="3781167" y="371032"/>
                    <a:pt x="3762590" y="455543"/>
                  </a:cubicBezTo>
                  <a:cubicBezTo>
                    <a:pt x="3725537" y="624467"/>
                    <a:pt x="3668784" y="790112"/>
                    <a:pt x="3592332" y="947274"/>
                  </a:cubicBezTo>
                  <a:cubicBezTo>
                    <a:pt x="3438712" y="1261596"/>
                    <a:pt x="3216091" y="1542847"/>
                    <a:pt x="2953967" y="1782349"/>
                  </a:cubicBezTo>
                  <a:cubicBezTo>
                    <a:pt x="2822599" y="1902099"/>
                    <a:pt x="2680615" y="2011341"/>
                    <a:pt x="2530669" y="2109494"/>
                  </a:cubicBezTo>
                  <a:cubicBezTo>
                    <a:pt x="2380520" y="2207551"/>
                    <a:pt x="2222510" y="2294906"/>
                    <a:pt x="2057561" y="2369245"/>
                  </a:cubicBezTo>
                  <a:cubicBezTo>
                    <a:pt x="1727252" y="2516859"/>
                    <a:pt x="1371629" y="2614434"/>
                    <a:pt x="1007330" y="2655701"/>
                  </a:cubicBezTo>
                  <a:cubicBezTo>
                    <a:pt x="916281" y="2665873"/>
                    <a:pt x="824568" y="2672188"/>
                    <a:pt x="732765" y="2674696"/>
                  </a:cubicBezTo>
                  <a:cubicBezTo>
                    <a:pt x="640963" y="2677203"/>
                    <a:pt x="549072" y="2675901"/>
                    <a:pt x="457666" y="2670839"/>
                  </a:cubicBezTo>
                  <a:cubicBezTo>
                    <a:pt x="366106" y="2665584"/>
                    <a:pt x="274572" y="2656521"/>
                    <a:pt x="183574" y="2643312"/>
                  </a:cubicBezTo>
                  <a:lnTo>
                    <a:pt x="0" y="2607798"/>
                  </a:lnTo>
                  <a:lnTo>
                    <a:pt x="0" y="2356652"/>
                  </a:lnTo>
                  <a:lnTo>
                    <a:pt x="222195" y="2396940"/>
                  </a:lnTo>
                  <a:cubicBezTo>
                    <a:pt x="304990" y="2407980"/>
                    <a:pt x="388511" y="2415283"/>
                    <a:pt x="472364" y="2419092"/>
                  </a:cubicBezTo>
                  <a:cubicBezTo>
                    <a:pt x="640376" y="2427095"/>
                    <a:pt x="808184" y="2421791"/>
                    <a:pt x="974972" y="2402122"/>
                  </a:cubicBezTo>
                  <a:cubicBezTo>
                    <a:pt x="1141658" y="2382358"/>
                    <a:pt x="1306812" y="2349286"/>
                    <a:pt x="1468292" y="2304162"/>
                  </a:cubicBezTo>
                  <a:cubicBezTo>
                    <a:pt x="1629874" y="2259231"/>
                    <a:pt x="1787475" y="2201091"/>
                    <a:pt x="1940176" y="2133695"/>
                  </a:cubicBezTo>
                  <a:cubicBezTo>
                    <a:pt x="2246498" y="2000349"/>
                    <a:pt x="2532507" y="1823520"/>
                    <a:pt x="2783403" y="1609954"/>
                  </a:cubicBezTo>
                  <a:cubicBezTo>
                    <a:pt x="2908442" y="1502833"/>
                    <a:pt x="3024295" y="1385975"/>
                    <a:pt x="3128104" y="1260439"/>
                  </a:cubicBezTo>
                  <a:cubicBezTo>
                    <a:pt x="3232116" y="1135096"/>
                    <a:pt x="3323881" y="1000689"/>
                    <a:pt x="3400639" y="859052"/>
                  </a:cubicBezTo>
                  <a:cubicBezTo>
                    <a:pt x="3477399" y="717510"/>
                    <a:pt x="3541296" y="569316"/>
                    <a:pt x="3585595" y="415336"/>
                  </a:cubicBezTo>
                  <a:cubicBezTo>
                    <a:pt x="3607796" y="338540"/>
                    <a:pt x="3624638" y="260224"/>
                    <a:pt x="3635918" y="181137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0B9ECD02-BE1B-4347-8C2E-EEA690082F6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-1"/>
              <a:ext cx="3832270" cy="2876136"/>
            </a:xfrm>
            <a:custGeom>
              <a:avLst/>
              <a:gdLst>
                <a:gd name="connsiteX0" fmla="*/ 3800718 w 3832270"/>
                <a:gd name="connsiteY0" fmla="*/ 0 h 2876136"/>
                <a:gd name="connsiteX1" fmla="*/ 3832270 w 3832270"/>
                <a:gd name="connsiteY1" fmla="*/ 0 h 2876136"/>
                <a:gd name="connsiteX2" fmla="*/ 3824562 w 3832270"/>
                <a:gd name="connsiteY2" fmla="*/ 143769 h 2876136"/>
                <a:gd name="connsiteX3" fmla="*/ 3628155 w 3832270"/>
                <a:gd name="connsiteY3" fmla="*/ 922055 h 2876136"/>
                <a:gd name="connsiteX4" fmla="*/ 3514853 w 3832270"/>
                <a:gd name="connsiteY4" fmla="*/ 1169078 h 2876136"/>
                <a:gd name="connsiteX5" fmla="*/ 3379198 w 3832270"/>
                <a:gd name="connsiteY5" fmla="*/ 1407037 h 2876136"/>
                <a:gd name="connsiteX6" fmla="*/ 3043787 w 3832270"/>
                <a:gd name="connsiteY6" fmla="*/ 1848342 h 2876136"/>
                <a:gd name="connsiteX7" fmla="*/ 2845661 w 3832270"/>
                <a:gd name="connsiteY7" fmla="*/ 2047444 h 2876136"/>
                <a:gd name="connsiteX8" fmla="*/ 2793197 w 3832270"/>
                <a:gd name="connsiteY8" fmla="*/ 2094689 h 2876136"/>
                <a:gd name="connsiteX9" fmla="*/ 2739710 w 3832270"/>
                <a:gd name="connsiteY9" fmla="*/ 2140969 h 2876136"/>
                <a:gd name="connsiteX10" fmla="*/ 2629166 w 3832270"/>
                <a:gd name="connsiteY10" fmla="*/ 2229867 h 2876136"/>
                <a:gd name="connsiteX11" fmla="*/ 2145952 w 3832270"/>
                <a:gd name="connsiteY11" fmla="*/ 2535994 h 2876136"/>
                <a:gd name="connsiteX12" fmla="*/ 1034987 w 3832270"/>
                <a:gd name="connsiteY12" fmla="*/ 2863910 h 2876136"/>
                <a:gd name="connsiteX13" fmla="*/ 741909 w 3832270"/>
                <a:gd name="connsiteY13" fmla="*/ 2875939 h 2876136"/>
                <a:gd name="connsiteX14" fmla="*/ 450208 w 3832270"/>
                <a:gd name="connsiteY14" fmla="*/ 2857451 h 2876136"/>
                <a:gd name="connsiteX15" fmla="*/ 22215 w 3832270"/>
                <a:gd name="connsiteY15" fmla="*/ 2775923 h 2876136"/>
                <a:gd name="connsiteX16" fmla="*/ 0 w 3832270"/>
                <a:gd name="connsiteY16" fmla="*/ 2769256 h 2876136"/>
                <a:gd name="connsiteX17" fmla="*/ 0 w 3832270"/>
                <a:gd name="connsiteY17" fmla="*/ 2590612 h 2876136"/>
                <a:gd name="connsiteX18" fmla="*/ 199046 w 3832270"/>
                <a:gd name="connsiteY18" fmla="*/ 2627410 h 2876136"/>
                <a:gd name="connsiteX19" fmla="*/ 468174 w 3832270"/>
                <a:gd name="connsiteY19" fmla="*/ 2649670 h 2876136"/>
                <a:gd name="connsiteX20" fmla="*/ 1003650 w 3832270"/>
                <a:gd name="connsiteY20" fmla="*/ 2622480 h 2876136"/>
                <a:gd name="connsiteX21" fmla="*/ 1266489 w 3832270"/>
                <a:gd name="connsiteY21" fmla="*/ 2573982 h 2876136"/>
                <a:gd name="connsiteX22" fmla="*/ 1524223 w 3832270"/>
                <a:gd name="connsiteY22" fmla="*/ 2504657 h 2876136"/>
                <a:gd name="connsiteX23" fmla="*/ 1775731 w 3832270"/>
                <a:gd name="connsiteY23" fmla="*/ 2416243 h 2876136"/>
                <a:gd name="connsiteX24" fmla="*/ 2019789 w 3832270"/>
                <a:gd name="connsiteY24" fmla="*/ 2309412 h 2876136"/>
                <a:gd name="connsiteX25" fmla="*/ 2482486 w 3832270"/>
                <a:gd name="connsiteY25" fmla="*/ 2046962 h 2876136"/>
                <a:gd name="connsiteX26" fmla="*/ 2591908 w 3832270"/>
                <a:gd name="connsiteY26" fmla="*/ 1971371 h 2876136"/>
                <a:gd name="connsiteX27" fmla="*/ 2645702 w 3832270"/>
                <a:gd name="connsiteY27" fmla="*/ 1932321 h 2876136"/>
                <a:gd name="connsiteX28" fmla="*/ 2698779 w 3832270"/>
                <a:gd name="connsiteY28" fmla="*/ 1892309 h 2876136"/>
                <a:gd name="connsiteX29" fmla="*/ 2903537 w 3832270"/>
                <a:gd name="connsiteY29" fmla="*/ 1722516 h 2876136"/>
                <a:gd name="connsiteX30" fmla="*/ 3269061 w 3832270"/>
                <a:gd name="connsiteY30" fmla="*/ 1337327 h 2876136"/>
                <a:gd name="connsiteX31" fmla="*/ 3424928 w 3832270"/>
                <a:gd name="connsiteY31" fmla="*/ 1122508 h 2876136"/>
                <a:gd name="connsiteX32" fmla="*/ 3557622 w 3832270"/>
                <a:gd name="connsiteY32" fmla="*/ 893226 h 2876136"/>
                <a:gd name="connsiteX33" fmla="*/ 3587019 w 3832270"/>
                <a:gd name="connsiteY33" fmla="*/ 833929 h 2876136"/>
                <a:gd name="connsiteX34" fmla="*/ 3601310 w 3832270"/>
                <a:gd name="connsiteY34" fmla="*/ 804040 h 2876136"/>
                <a:gd name="connsiteX35" fmla="*/ 3614885 w 3832270"/>
                <a:gd name="connsiteY35" fmla="*/ 773861 h 2876136"/>
                <a:gd name="connsiteX36" fmla="*/ 3640812 w 3832270"/>
                <a:gd name="connsiteY36" fmla="*/ 713022 h 2876136"/>
                <a:gd name="connsiteX37" fmla="*/ 3665105 w 3832270"/>
                <a:gd name="connsiteY37" fmla="*/ 651506 h 2876136"/>
                <a:gd name="connsiteX38" fmla="*/ 3744110 w 3832270"/>
                <a:gd name="connsiteY38" fmla="*/ 399567 h 2876136"/>
                <a:gd name="connsiteX39" fmla="*/ 3792123 w 3832270"/>
                <a:gd name="connsiteY39" fmla="*/ 140444 h 28761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3832270" h="2876136">
                  <a:moveTo>
                    <a:pt x="3800718" y="0"/>
                  </a:moveTo>
                  <a:lnTo>
                    <a:pt x="3832270" y="0"/>
                  </a:lnTo>
                  <a:lnTo>
                    <a:pt x="3824562" y="143769"/>
                  </a:lnTo>
                  <a:cubicBezTo>
                    <a:pt x="3797131" y="409191"/>
                    <a:pt x="3730585" y="671345"/>
                    <a:pt x="3628155" y="922055"/>
                  </a:cubicBezTo>
                  <a:cubicBezTo>
                    <a:pt x="3593858" y="1005553"/>
                    <a:pt x="3556704" y="1088280"/>
                    <a:pt x="3514853" y="1169078"/>
                  </a:cubicBezTo>
                  <a:cubicBezTo>
                    <a:pt x="3473616" y="1250166"/>
                    <a:pt x="3428194" y="1329517"/>
                    <a:pt x="3379198" y="1407037"/>
                  </a:cubicBezTo>
                  <a:cubicBezTo>
                    <a:pt x="3281106" y="1561980"/>
                    <a:pt x="3169132" y="1710174"/>
                    <a:pt x="3043787" y="1848342"/>
                  </a:cubicBezTo>
                  <a:cubicBezTo>
                    <a:pt x="2980806" y="1917184"/>
                    <a:pt x="2915071" y="1984001"/>
                    <a:pt x="2845661" y="2047444"/>
                  </a:cubicBezTo>
                  <a:cubicBezTo>
                    <a:pt x="2828411" y="2063450"/>
                    <a:pt x="2811060" y="2079263"/>
                    <a:pt x="2793197" y="2094689"/>
                  </a:cubicBezTo>
                  <a:cubicBezTo>
                    <a:pt x="2775436" y="2110213"/>
                    <a:pt x="2757982" y="2126025"/>
                    <a:pt x="2739710" y="2140969"/>
                  </a:cubicBezTo>
                  <a:cubicBezTo>
                    <a:pt x="2703576" y="2171341"/>
                    <a:pt x="2666524" y="2200749"/>
                    <a:pt x="2629166" y="2229867"/>
                  </a:cubicBezTo>
                  <a:cubicBezTo>
                    <a:pt x="2479015" y="2345569"/>
                    <a:pt x="2316821" y="2448061"/>
                    <a:pt x="2145952" y="2535994"/>
                  </a:cubicBezTo>
                  <a:cubicBezTo>
                    <a:pt x="1804312" y="2711957"/>
                    <a:pt x="1424600" y="2826982"/>
                    <a:pt x="1034987" y="2863910"/>
                  </a:cubicBezTo>
                  <a:cubicBezTo>
                    <a:pt x="937762" y="2873167"/>
                    <a:pt x="839720" y="2877096"/>
                    <a:pt x="741909" y="2875939"/>
                  </a:cubicBezTo>
                  <a:cubicBezTo>
                    <a:pt x="644097" y="2874782"/>
                    <a:pt x="546515" y="2868539"/>
                    <a:pt x="450208" y="2857451"/>
                  </a:cubicBezTo>
                  <a:cubicBezTo>
                    <a:pt x="305520" y="2840674"/>
                    <a:pt x="162095" y="2813810"/>
                    <a:pt x="22215" y="2775923"/>
                  </a:cubicBezTo>
                  <a:lnTo>
                    <a:pt x="0" y="2769256"/>
                  </a:lnTo>
                  <a:lnTo>
                    <a:pt x="0" y="2590612"/>
                  </a:lnTo>
                  <a:lnTo>
                    <a:pt x="199046" y="2627410"/>
                  </a:lnTo>
                  <a:cubicBezTo>
                    <a:pt x="288321" y="2639209"/>
                    <a:pt x="378197" y="2646537"/>
                    <a:pt x="468174" y="2649670"/>
                  </a:cubicBezTo>
                  <a:cubicBezTo>
                    <a:pt x="648333" y="2656805"/>
                    <a:pt x="826655" y="2647163"/>
                    <a:pt x="1003650" y="2622480"/>
                  </a:cubicBezTo>
                  <a:cubicBezTo>
                    <a:pt x="1091943" y="2609658"/>
                    <a:pt x="1179725" y="2593747"/>
                    <a:pt x="1266489" y="2573982"/>
                  </a:cubicBezTo>
                  <a:cubicBezTo>
                    <a:pt x="1353250" y="2553927"/>
                    <a:pt x="1439298" y="2531076"/>
                    <a:pt x="1524223" y="2504657"/>
                  </a:cubicBezTo>
                  <a:cubicBezTo>
                    <a:pt x="1609149" y="2478336"/>
                    <a:pt x="1693052" y="2448833"/>
                    <a:pt x="1775731" y="2416243"/>
                  </a:cubicBezTo>
                  <a:cubicBezTo>
                    <a:pt x="1858309" y="2383557"/>
                    <a:pt x="1939764" y="2347882"/>
                    <a:pt x="2019789" y="2309412"/>
                  </a:cubicBezTo>
                  <a:cubicBezTo>
                    <a:pt x="2179839" y="2232567"/>
                    <a:pt x="2334583" y="2144923"/>
                    <a:pt x="2482486" y="2046962"/>
                  </a:cubicBezTo>
                  <a:cubicBezTo>
                    <a:pt x="2519334" y="2022376"/>
                    <a:pt x="2556081" y="1997403"/>
                    <a:pt x="2591908" y="1971371"/>
                  </a:cubicBezTo>
                  <a:cubicBezTo>
                    <a:pt x="2610077" y="1958644"/>
                    <a:pt x="2627838" y="1945434"/>
                    <a:pt x="2645702" y="1932321"/>
                  </a:cubicBezTo>
                  <a:cubicBezTo>
                    <a:pt x="2663666" y="1919305"/>
                    <a:pt x="2681325" y="1905903"/>
                    <a:pt x="2698779" y="1892309"/>
                  </a:cubicBezTo>
                  <a:cubicBezTo>
                    <a:pt x="2768903" y="1838025"/>
                    <a:pt x="2837496" y="1781717"/>
                    <a:pt x="2903537" y="1722516"/>
                  </a:cubicBezTo>
                  <a:cubicBezTo>
                    <a:pt x="3035926" y="1604501"/>
                    <a:pt x="3158720" y="1475784"/>
                    <a:pt x="3269061" y="1337327"/>
                  </a:cubicBezTo>
                  <a:cubicBezTo>
                    <a:pt x="3324182" y="1268099"/>
                    <a:pt x="3376341" y="1196461"/>
                    <a:pt x="3424928" y="1122508"/>
                  </a:cubicBezTo>
                  <a:cubicBezTo>
                    <a:pt x="3472697" y="1048170"/>
                    <a:pt x="3517814" y="972000"/>
                    <a:pt x="3557622" y="893226"/>
                  </a:cubicBezTo>
                  <a:cubicBezTo>
                    <a:pt x="3567931" y="873654"/>
                    <a:pt x="3577526" y="853791"/>
                    <a:pt x="3587019" y="833929"/>
                  </a:cubicBezTo>
                  <a:lnTo>
                    <a:pt x="3601310" y="804040"/>
                  </a:lnTo>
                  <a:lnTo>
                    <a:pt x="3614885" y="773861"/>
                  </a:lnTo>
                  <a:cubicBezTo>
                    <a:pt x="3623766" y="753709"/>
                    <a:pt x="3632748" y="733559"/>
                    <a:pt x="3640812" y="713022"/>
                  </a:cubicBezTo>
                  <a:cubicBezTo>
                    <a:pt x="3648876" y="692485"/>
                    <a:pt x="3657756" y="672236"/>
                    <a:pt x="3665105" y="651506"/>
                  </a:cubicBezTo>
                  <a:cubicBezTo>
                    <a:pt x="3696544" y="569166"/>
                    <a:pt x="3723185" y="485089"/>
                    <a:pt x="3744110" y="399567"/>
                  </a:cubicBezTo>
                  <a:cubicBezTo>
                    <a:pt x="3765341" y="314238"/>
                    <a:pt x="3781392" y="227654"/>
                    <a:pt x="3792123" y="140444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aphicFrame>
        <p:nvGraphicFramePr>
          <p:cNvPr id="5" name="Marcador de contenido 2">
            <a:extLst>
              <a:ext uri="{FF2B5EF4-FFF2-40B4-BE49-F238E27FC236}">
                <a16:creationId xmlns:a16="http://schemas.microsoft.com/office/drawing/2014/main" id="{501A7385-F649-4ACE-9B2A-C2C528ACCA1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48171003"/>
              </p:ext>
            </p:extLst>
          </p:nvPr>
        </p:nvGraphicFramePr>
        <p:xfrm>
          <a:off x="1036320" y="2899956"/>
          <a:ext cx="10119360" cy="31313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14697720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5686A18-5827-514E-A852-CB9FFF9A16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5858" y="5110423"/>
            <a:ext cx="10906061" cy="671540"/>
          </a:xfrm>
          <a:noFill/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4100"/>
              <a:t>COMPLICACIONES 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4F9029B-1D4C-814B-8CE8-35B3DE528D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5858" y="5855843"/>
            <a:ext cx="10906061" cy="458470"/>
          </a:xfrm>
          <a:noFill/>
        </p:spPr>
        <p:txBody>
          <a:bodyPr vert="horz" lIns="91440" tIns="45720" rIns="91440" bIns="45720" rtlCol="0">
            <a:normAutofit/>
          </a:bodyPr>
          <a:lstStyle/>
          <a:p>
            <a:pPr marL="0" indent="0" algn="ctr">
              <a:buNone/>
            </a:pPr>
            <a:r>
              <a:rPr lang="en-US" sz="2400"/>
              <a:t>FATIGA 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1FC7D98-7B8B-402A-90FC-F027482F21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2" y="0"/>
            <a:ext cx="12192002" cy="4822479"/>
          </a:xfrm>
          <a:prstGeom prst="rect">
            <a:avLst/>
          </a:prstGeom>
          <a:solidFill>
            <a:srgbClr val="C8CA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ounded Rectangle 28">
            <a:extLst>
              <a:ext uri="{FF2B5EF4-FFF2-40B4-BE49-F238E27FC236}">
                <a16:creationId xmlns:a16="http://schemas.microsoft.com/office/drawing/2014/main" id="{AD7356EA-285B-4E5D-8FEC-104659A4FD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004562" y="640091"/>
            <a:ext cx="8182876" cy="3881110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Imagen 4" descr="Imagen que contiene mujer, tabla, computer, usando&#10;&#10;Descripción generada automáticamente">
            <a:extLst>
              <a:ext uri="{FF2B5EF4-FFF2-40B4-BE49-F238E27FC236}">
                <a16:creationId xmlns:a16="http://schemas.microsoft.com/office/drawing/2014/main" id="{45A4EF9C-D5AB-9048-A950-6F228853120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" b="13902"/>
          <a:stretch/>
        </p:blipFill>
        <p:spPr>
          <a:xfrm>
            <a:off x="2170029" y="804672"/>
            <a:ext cx="7851943" cy="3554676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9755221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FE61595-6712-9E45-A2A2-2265D125DD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AR"/>
          </a:p>
        </p:txBody>
      </p:sp>
      <p:pic>
        <p:nvPicPr>
          <p:cNvPr id="5" name="Marcador de contenido 4" descr="Una captura de pantalla de una red social&#10;&#10;Descripción generada automáticamente">
            <a:extLst>
              <a:ext uri="{FF2B5EF4-FFF2-40B4-BE49-F238E27FC236}">
                <a16:creationId xmlns:a16="http://schemas.microsoft.com/office/drawing/2014/main" id="{68754BB9-E8C6-3A4F-9184-7A7C070B022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46028" y="365125"/>
            <a:ext cx="10161918" cy="6351199"/>
          </a:xfrm>
        </p:spPr>
      </p:pic>
    </p:spTree>
    <p:extLst>
      <p:ext uri="{BB962C8B-B14F-4D97-AF65-F5344CB8AC3E}">
        <p14:creationId xmlns:p14="http://schemas.microsoft.com/office/powerpoint/2010/main" val="71387899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E13951C-12B9-BF4C-BA18-C29E8518E3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AR"/>
          </a:p>
        </p:txBody>
      </p:sp>
      <p:pic>
        <p:nvPicPr>
          <p:cNvPr id="5" name="Marcador de contenido 4" descr="Captura de pantalla de un celular&#10;&#10;Descripción generada automáticamente">
            <a:extLst>
              <a:ext uri="{FF2B5EF4-FFF2-40B4-BE49-F238E27FC236}">
                <a16:creationId xmlns:a16="http://schemas.microsoft.com/office/drawing/2014/main" id="{5BD8F063-D0E9-CC42-9682-27733B4057D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3070" y="290894"/>
            <a:ext cx="11070730" cy="6227285"/>
          </a:xfrm>
        </p:spPr>
      </p:pic>
    </p:spTree>
    <p:extLst>
      <p:ext uri="{BB962C8B-B14F-4D97-AF65-F5344CB8AC3E}">
        <p14:creationId xmlns:p14="http://schemas.microsoft.com/office/powerpoint/2010/main" val="245885927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67D1755-2A62-0047-9626-557AAB85C2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22809"/>
            <a:ext cx="10515600" cy="1325563"/>
          </a:xfrm>
        </p:spPr>
        <p:txBody>
          <a:bodyPr>
            <a:normAutofit/>
          </a:bodyPr>
          <a:lstStyle/>
          <a:p>
            <a:pPr algn="ctr"/>
            <a:endParaRPr lang="es-AR" sz="660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F0F47199-4BA7-4321-AD8B-750D19B9D3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6124" cy="6858000"/>
          </a:xfrm>
          <a:prstGeom prst="rect">
            <a:avLst/>
          </a:prstGeom>
          <a:solidFill>
            <a:srgbClr val="4472C4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5" name="Marcador de contenido 2">
            <a:extLst>
              <a:ext uri="{FF2B5EF4-FFF2-40B4-BE49-F238E27FC236}">
                <a16:creationId xmlns:a16="http://schemas.microsoft.com/office/drawing/2014/main" id="{74A692A2-14C3-49D4-8EDA-4D97BCD9278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49084046"/>
              </p:ext>
            </p:extLst>
          </p:nvPr>
        </p:nvGraphicFramePr>
        <p:xfrm>
          <a:off x="838200" y="1828800"/>
          <a:ext cx="10515600" cy="43525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06766583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Marcador de contenido 4">
            <a:extLst>
              <a:ext uri="{FF2B5EF4-FFF2-40B4-BE49-F238E27FC236}">
                <a16:creationId xmlns:a16="http://schemas.microsoft.com/office/drawing/2014/main" id="{2A85C1B6-787E-7549-8497-956D457C89A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234267" y="489101"/>
            <a:ext cx="6248400" cy="5879798"/>
          </a:xfrm>
        </p:spPr>
      </p:pic>
    </p:spTree>
    <p:extLst>
      <p:ext uri="{BB962C8B-B14F-4D97-AF65-F5344CB8AC3E}">
        <p14:creationId xmlns:p14="http://schemas.microsoft.com/office/powerpoint/2010/main" val="56208194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18AC8E79-ECD6-4F34-BE5A-9F5E850E85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D2BE1BB-2AB2-4D7E-9E27-8D245181B5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22A1615C-2156-4B15-BF3E-39794B3790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197691"/>
            <a:ext cx="5378624" cy="6402614"/>
            <a:chOff x="-19221" y="197691"/>
            <a:chExt cx="5378624" cy="6402614"/>
          </a:xfrm>
        </p:grpSpPr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D0AAA4B8-4E08-4663-9835-BA403F00612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1" y="251144"/>
              <a:ext cx="5187198" cy="6239661"/>
            </a:xfrm>
            <a:custGeom>
              <a:avLst/>
              <a:gdLst>
                <a:gd name="connsiteX0" fmla="*/ 2011811 w 5187198"/>
                <a:gd name="connsiteY0" fmla="*/ 4 h 6239661"/>
                <a:gd name="connsiteX1" fmla="*/ 2617011 w 5187198"/>
                <a:gd name="connsiteY1" fmla="*/ 70590 h 6239661"/>
                <a:gd name="connsiteX2" fmla="*/ 2690321 w 5187198"/>
                <a:gd name="connsiteY2" fmla="*/ 88146 h 6239661"/>
                <a:gd name="connsiteX3" fmla="*/ 2726863 w 5187198"/>
                <a:gd name="connsiteY3" fmla="*/ 97127 h 6239661"/>
                <a:gd name="connsiteX4" fmla="*/ 2762951 w 5187198"/>
                <a:gd name="connsiteY4" fmla="*/ 107375 h 6239661"/>
                <a:gd name="connsiteX5" fmla="*/ 2834843 w 5187198"/>
                <a:gd name="connsiteY5" fmla="*/ 128493 h 6239661"/>
                <a:gd name="connsiteX6" fmla="*/ 2906574 w 5187198"/>
                <a:gd name="connsiteY6" fmla="*/ 151076 h 6239661"/>
                <a:gd name="connsiteX7" fmla="*/ 3049504 w 5187198"/>
                <a:gd name="connsiteY7" fmla="*/ 202124 h 6239661"/>
                <a:gd name="connsiteX8" fmla="*/ 3189518 w 5187198"/>
                <a:gd name="connsiteY8" fmla="*/ 260159 h 6239661"/>
                <a:gd name="connsiteX9" fmla="*/ 3326048 w 5187198"/>
                <a:gd name="connsiteY9" fmla="*/ 325143 h 6239661"/>
                <a:gd name="connsiteX10" fmla="*/ 3459166 w 5187198"/>
                <a:gd name="connsiteY10" fmla="*/ 395936 h 6239661"/>
                <a:gd name="connsiteX11" fmla="*/ 3588578 w 5187198"/>
                <a:gd name="connsiteY11" fmla="*/ 472343 h 6239661"/>
                <a:gd name="connsiteX12" fmla="*/ 3651864 w 5187198"/>
                <a:gd name="connsiteY12" fmla="*/ 512600 h 6239661"/>
                <a:gd name="connsiteX13" fmla="*/ 3714514 w 5187198"/>
                <a:gd name="connsiteY13" fmla="*/ 553499 h 6239661"/>
                <a:gd name="connsiteX14" fmla="*/ 4181221 w 5187198"/>
                <a:gd name="connsiteY14" fmla="*/ 922912 h 6239661"/>
                <a:gd name="connsiteX15" fmla="*/ 4582963 w 5187198"/>
                <a:gd name="connsiteY15" fmla="*/ 1358264 h 6239661"/>
                <a:gd name="connsiteX16" fmla="*/ 4670721 w 5187198"/>
                <a:gd name="connsiteY16" fmla="*/ 1477644 h 6239661"/>
                <a:gd name="connsiteX17" fmla="*/ 4752378 w 5187198"/>
                <a:gd name="connsiteY17" fmla="*/ 1601187 h 6239661"/>
                <a:gd name="connsiteX18" fmla="*/ 4772168 w 5187198"/>
                <a:gd name="connsiteY18" fmla="*/ 1632456 h 6239661"/>
                <a:gd name="connsiteX19" fmla="*/ 4782117 w 5187198"/>
                <a:gd name="connsiteY19" fmla="*/ 1648104 h 6239661"/>
                <a:gd name="connsiteX20" fmla="*/ 4791381 w 5187198"/>
                <a:gd name="connsiteY20" fmla="*/ 1664150 h 6239661"/>
                <a:gd name="connsiteX21" fmla="*/ 4828190 w 5187198"/>
                <a:gd name="connsiteY21" fmla="*/ 1728379 h 6239661"/>
                <a:gd name="connsiteX22" fmla="*/ 4864832 w 5187198"/>
                <a:gd name="connsiteY22" fmla="*/ 1792796 h 6239661"/>
                <a:gd name="connsiteX23" fmla="*/ 4899201 w 5187198"/>
                <a:gd name="connsiteY23" fmla="*/ 1858342 h 6239661"/>
                <a:gd name="connsiteX24" fmla="*/ 4933266 w 5187198"/>
                <a:gd name="connsiteY24" fmla="*/ 1924155 h 6239661"/>
                <a:gd name="connsiteX25" fmla="*/ 4964403 w 5187198"/>
                <a:gd name="connsiteY25" fmla="*/ 1991384 h 6239661"/>
                <a:gd name="connsiteX26" fmla="*/ 4995019 w 5187198"/>
                <a:gd name="connsiteY26" fmla="*/ 2058823 h 6239661"/>
                <a:gd name="connsiteX27" fmla="*/ 5021999 w 5187198"/>
                <a:gd name="connsiteY27" fmla="*/ 2127723 h 6239661"/>
                <a:gd name="connsiteX28" fmla="*/ 5048321 w 5187198"/>
                <a:gd name="connsiteY28" fmla="*/ 2196908 h 6239661"/>
                <a:gd name="connsiteX29" fmla="*/ 5070546 w 5187198"/>
                <a:gd name="connsiteY29" fmla="*/ 2267547 h 6239661"/>
                <a:gd name="connsiteX30" fmla="*/ 5092171 w 5187198"/>
                <a:gd name="connsiteY30" fmla="*/ 2338256 h 6239661"/>
                <a:gd name="connsiteX31" fmla="*/ 5110305 w 5187198"/>
                <a:gd name="connsiteY31" fmla="*/ 2409886 h 6239661"/>
                <a:gd name="connsiteX32" fmla="*/ 5186393 w 5187198"/>
                <a:gd name="connsiteY32" fmla="*/ 2992022 h 6239661"/>
                <a:gd name="connsiteX33" fmla="*/ 5149045 w 5187198"/>
                <a:gd name="connsiteY33" fmla="*/ 3571816 h 6239661"/>
                <a:gd name="connsiteX34" fmla="*/ 5126572 w 5187198"/>
                <a:gd name="connsiteY34" fmla="*/ 3714520 h 6239661"/>
                <a:gd name="connsiteX35" fmla="*/ 5099067 w 5187198"/>
                <a:gd name="connsiteY35" fmla="*/ 3856108 h 6239661"/>
                <a:gd name="connsiteX36" fmla="*/ 5095699 w 5187198"/>
                <a:gd name="connsiteY36" fmla="*/ 3873868 h 6239661"/>
                <a:gd name="connsiteX37" fmla="*/ 5091573 w 5187198"/>
                <a:gd name="connsiteY37" fmla="*/ 3891426 h 6239661"/>
                <a:gd name="connsiteX38" fmla="*/ 5083324 w 5187198"/>
                <a:gd name="connsiteY38" fmla="*/ 3926541 h 6239661"/>
                <a:gd name="connsiteX39" fmla="*/ 5067256 w 5187198"/>
                <a:gd name="connsiteY39" fmla="*/ 3996889 h 6239661"/>
                <a:gd name="connsiteX40" fmla="*/ 5059194 w 5187198"/>
                <a:gd name="connsiteY40" fmla="*/ 4032171 h 6239661"/>
                <a:gd name="connsiteX41" fmla="*/ 5049522 w 5187198"/>
                <a:gd name="connsiteY41" fmla="*/ 4067833 h 6239661"/>
                <a:gd name="connsiteX42" fmla="*/ 5040067 w 5187198"/>
                <a:gd name="connsiteY42" fmla="*/ 4103553 h 6239661"/>
                <a:gd name="connsiteX43" fmla="*/ 5028960 w 5187198"/>
                <a:gd name="connsiteY43" fmla="*/ 4138946 h 6239661"/>
                <a:gd name="connsiteX44" fmla="*/ 4917351 w 5187198"/>
                <a:gd name="connsiteY44" fmla="*/ 4417041 h 6239661"/>
                <a:gd name="connsiteX45" fmla="*/ 4756163 w 5187198"/>
                <a:gd name="connsiteY45" fmla="*/ 4676402 h 6239661"/>
                <a:gd name="connsiteX46" fmla="*/ 4322493 w 5187198"/>
                <a:gd name="connsiteY46" fmla="*/ 5105604 h 6239661"/>
                <a:gd name="connsiteX47" fmla="*/ 3840510 w 5187198"/>
                <a:gd name="connsiteY47" fmla="*/ 5429590 h 6239661"/>
                <a:gd name="connsiteX48" fmla="*/ 3606447 w 5187198"/>
                <a:gd name="connsiteY48" fmla="*/ 5572862 h 6239661"/>
                <a:gd name="connsiteX49" fmla="*/ 3488814 w 5187198"/>
                <a:gd name="connsiteY49" fmla="*/ 5647178 h 6239661"/>
                <a:gd name="connsiteX50" fmla="*/ 3365864 w 5187198"/>
                <a:gd name="connsiteY50" fmla="*/ 5722735 h 6239661"/>
                <a:gd name="connsiteX51" fmla="*/ 2839486 w 5187198"/>
                <a:gd name="connsiteY51" fmla="*/ 5999120 h 6239661"/>
                <a:gd name="connsiteX52" fmla="*/ 2242423 w 5187198"/>
                <a:gd name="connsiteY52" fmla="*/ 6192346 h 6239661"/>
                <a:gd name="connsiteX53" fmla="*/ 1589380 w 5187198"/>
                <a:gd name="connsiteY53" fmla="*/ 6230657 h 6239661"/>
                <a:gd name="connsiteX54" fmla="*/ 1548244 w 5187198"/>
                <a:gd name="connsiteY54" fmla="*/ 6226706 h 6239661"/>
                <a:gd name="connsiteX55" fmla="*/ 1507348 w 5187198"/>
                <a:gd name="connsiteY55" fmla="*/ 6221428 h 6239661"/>
                <a:gd name="connsiteX56" fmla="*/ 1466401 w 5187198"/>
                <a:gd name="connsiteY56" fmla="*/ 6215904 h 6239661"/>
                <a:gd name="connsiteX57" fmla="*/ 1425773 w 5187198"/>
                <a:gd name="connsiteY57" fmla="*/ 6209191 h 6239661"/>
                <a:gd name="connsiteX58" fmla="*/ 1344960 w 5187198"/>
                <a:gd name="connsiteY58" fmla="*/ 6193681 h 6239661"/>
                <a:gd name="connsiteX59" fmla="*/ 1265007 w 5187198"/>
                <a:gd name="connsiteY59" fmla="*/ 6175388 h 6239661"/>
                <a:gd name="connsiteX60" fmla="*/ 1225415 w 5187198"/>
                <a:gd name="connsiteY60" fmla="*/ 6165243 h 6239661"/>
                <a:gd name="connsiteX61" fmla="*/ 1186567 w 5187198"/>
                <a:gd name="connsiteY61" fmla="*/ 6154486 h 6239661"/>
                <a:gd name="connsiteX62" fmla="*/ 1111158 w 5187198"/>
                <a:gd name="connsiteY62" fmla="*/ 6130918 h 6239661"/>
                <a:gd name="connsiteX63" fmla="*/ 1035915 w 5187198"/>
                <a:gd name="connsiteY63" fmla="*/ 6107163 h 6239661"/>
                <a:gd name="connsiteX64" fmla="*/ 961579 w 5187198"/>
                <a:gd name="connsiteY64" fmla="*/ 6079594 h 6239661"/>
                <a:gd name="connsiteX65" fmla="*/ 395297 w 5187198"/>
                <a:gd name="connsiteY65" fmla="*/ 5792812 h 6239661"/>
                <a:gd name="connsiteX66" fmla="*/ 265239 w 5187198"/>
                <a:gd name="connsiteY66" fmla="*/ 5701511 h 6239661"/>
                <a:gd name="connsiteX67" fmla="*/ 233756 w 5187198"/>
                <a:gd name="connsiteY67" fmla="*/ 5677542 h 6239661"/>
                <a:gd name="connsiteX68" fmla="*/ 202800 w 5187198"/>
                <a:gd name="connsiteY68" fmla="*/ 5652902 h 6239661"/>
                <a:gd name="connsiteX69" fmla="*/ 140918 w 5187198"/>
                <a:gd name="connsiteY69" fmla="*/ 5603515 h 6239661"/>
                <a:gd name="connsiteX70" fmla="*/ 110625 w 5187198"/>
                <a:gd name="connsiteY70" fmla="*/ 5578127 h 6239661"/>
                <a:gd name="connsiteX71" fmla="*/ 95631 w 5187198"/>
                <a:gd name="connsiteY71" fmla="*/ 5565299 h 6239661"/>
                <a:gd name="connsiteX72" fmla="*/ 81966 w 5187198"/>
                <a:gd name="connsiteY72" fmla="*/ 5550973 h 6239661"/>
                <a:gd name="connsiteX73" fmla="*/ 27991 w 5187198"/>
                <a:gd name="connsiteY73" fmla="*/ 5493272 h 6239661"/>
                <a:gd name="connsiteX74" fmla="*/ 1454 w 5187198"/>
                <a:gd name="connsiteY74" fmla="*/ 5464252 h 6239661"/>
                <a:gd name="connsiteX75" fmla="*/ 0 w 5187198"/>
                <a:gd name="connsiteY75" fmla="*/ 5462518 h 6239661"/>
                <a:gd name="connsiteX76" fmla="*/ 0 w 5187198"/>
                <a:gd name="connsiteY76" fmla="*/ 4720187 h 6239661"/>
                <a:gd name="connsiteX77" fmla="*/ 109684 w 5187198"/>
                <a:gd name="connsiteY77" fmla="*/ 4836724 h 6239661"/>
                <a:gd name="connsiteX78" fmla="*/ 306959 w 5187198"/>
                <a:gd name="connsiteY78" fmla="*/ 5007200 h 6239661"/>
                <a:gd name="connsiteX79" fmla="*/ 358101 w 5187198"/>
                <a:gd name="connsiteY79" fmla="*/ 5046057 h 6239661"/>
                <a:gd name="connsiteX80" fmla="*/ 383328 w 5187198"/>
                <a:gd name="connsiteY80" fmla="*/ 5065684 h 6239661"/>
                <a:gd name="connsiteX81" fmla="*/ 409503 w 5187198"/>
                <a:gd name="connsiteY81" fmla="*/ 5083942 h 6239661"/>
                <a:gd name="connsiteX82" fmla="*/ 461889 w 5187198"/>
                <a:gd name="connsiteY82" fmla="*/ 5119888 h 6239661"/>
                <a:gd name="connsiteX83" fmla="*/ 474883 w 5187198"/>
                <a:gd name="connsiteY83" fmla="*/ 5128933 h 6239661"/>
                <a:gd name="connsiteX84" fmla="*/ 486410 w 5187198"/>
                <a:gd name="connsiteY84" fmla="*/ 5139557 h 6239661"/>
                <a:gd name="connsiteX85" fmla="*/ 510852 w 5187198"/>
                <a:gd name="connsiteY85" fmla="*/ 5159089 h 6239661"/>
                <a:gd name="connsiteX86" fmla="*/ 560653 w 5187198"/>
                <a:gd name="connsiteY86" fmla="*/ 5196893 h 6239661"/>
                <a:gd name="connsiteX87" fmla="*/ 585485 w 5187198"/>
                <a:gd name="connsiteY87" fmla="*/ 5215834 h 6239661"/>
                <a:gd name="connsiteX88" fmla="*/ 610707 w 5187198"/>
                <a:gd name="connsiteY88" fmla="*/ 5234185 h 6239661"/>
                <a:gd name="connsiteX89" fmla="*/ 714768 w 5187198"/>
                <a:gd name="connsiteY89" fmla="*/ 5303103 h 6239661"/>
                <a:gd name="connsiteX90" fmla="*/ 1166634 w 5187198"/>
                <a:gd name="connsiteY90" fmla="*/ 5513322 h 6239661"/>
                <a:gd name="connsiteX91" fmla="*/ 1225991 w 5187198"/>
                <a:gd name="connsiteY91" fmla="*/ 5533632 h 6239661"/>
                <a:gd name="connsiteX92" fmla="*/ 1286680 w 5187198"/>
                <a:gd name="connsiteY92" fmla="*/ 5550705 h 6239661"/>
                <a:gd name="connsiteX93" fmla="*/ 1347310 w 5187198"/>
                <a:gd name="connsiteY93" fmla="*/ 5567995 h 6239661"/>
                <a:gd name="connsiteX94" fmla="*/ 1377002 w 5187198"/>
                <a:gd name="connsiteY94" fmla="*/ 5575719 h 6239661"/>
                <a:gd name="connsiteX95" fmla="*/ 1406328 w 5187198"/>
                <a:gd name="connsiteY95" fmla="*/ 5582649 h 6239661"/>
                <a:gd name="connsiteX96" fmla="*/ 1465060 w 5187198"/>
                <a:gd name="connsiteY96" fmla="*/ 5594909 h 6239661"/>
                <a:gd name="connsiteX97" fmla="*/ 1523881 w 5187198"/>
                <a:gd name="connsiteY97" fmla="*/ 5605105 h 6239661"/>
                <a:gd name="connsiteX98" fmla="*/ 1553325 w 5187198"/>
                <a:gd name="connsiteY98" fmla="*/ 5609865 h 6239661"/>
                <a:gd name="connsiteX99" fmla="*/ 1582813 w 5187198"/>
                <a:gd name="connsiteY99" fmla="*/ 5613593 h 6239661"/>
                <a:gd name="connsiteX100" fmla="*/ 1612301 w 5187198"/>
                <a:gd name="connsiteY100" fmla="*/ 5617321 h 6239661"/>
                <a:gd name="connsiteX101" fmla="*/ 1641863 w 5187198"/>
                <a:gd name="connsiteY101" fmla="*/ 5619910 h 6239661"/>
                <a:gd name="connsiteX102" fmla="*/ 2117508 w 5187198"/>
                <a:gd name="connsiteY102" fmla="*/ 5595156 h 6239661"/>
                <a:gd name="connsiteX103" fmla="*/ 2597368 w 5187198"/>
                <a:gd name="connsiteY103" fmla="*/ 5447381 h 6239661"/>
                <a:gd name="connsiteX104" fmla="*/ 3082968 w 5187198"/>
                <a:gd name="connsiteY104" fmla="*/ 5223245 h 6239661"/>
                <a:gd name="connsiteX105" fmla="*/ 3334855 w 5187198"/>
                <a:gd name="connsiteY105" fmla="*/ 5097383 h 6239661"/>
                <a:gd name="connsiteX106" fmla="*/ 3599509 w 5187198"/>
                <a:gd name="connsiteY106" fmla="*/ 4976217 h 6239661"/>
                <a:gd name="connsiteX107" fmla="*/ 4112002 w 5187198"/>
                <a:gd name="connsiteY107" fmla="*/ 4766359 h 6239661"/>
                <a:gd name="connsiteX108" fmla="*/ 4348983 w 5187198"/>
                <a:gd name="connsiteY108" fmla="*/ 4649833 h 6239661"/>
                <a:gd name="connsiteX109" fmla="*/ 4560505 w 5187198"/>
                <a:gd name="connsiteY109" fmla="*/ 4501564 h 6239661"/>
                <a:gd name="connsiteX110" fmla="*/ 4731963 w 5187198"/>
                <a:gd name="connsiteY110" fmla="*/ 4309870 h 6239661"/>
                <a:gd name="connsiteX111" fmla="*/ 4852344 w 5187198"/>
                <a:gd name="connsiteY111" fmla="*/ 4078640 h 6239661"/>
                <a:gd name="connsiteX112" fmla="*/ 4863972 w 5187198"/>
                <a:gd name="connsiteY112" fmla="*/ 4047790 h 6239661"/>
                <a:gd name="connsiteX113" fmla="*/ 4874144 w 5187198"/>
                <a:gd name="connsiteY113" fmla="*/ 4016320 h 6239661"/>
                <a:gd name="connsiteX114" fmla="*/ 4884127 w 5187198"/>
                <a:gd name="connsiteY114" fmla="*/ 3984682 h 6239661"/>
                <a:gd name="connsiteX115" fmla="*/ 4892800 w 5187198"/>
                <a:gd name="connsiteY115" fmla="*/ 3951883 h 6239661"/>
                <a:gd name="connsiteX116" fmla="*/ 4909526 w 5187198"/>
                <a:gd name="connsiteY116" fmla="*/ 3886001 h 6239661"/>
                <a:gd name="connsiteX117" fmla="*/ 4917687 w 5187198"/>
                <a:gd name="connsiteY117" fmla="*/ 3852948 h 6239661"/>
                <a:gd name="connsiteX118" fmla="*/ 4921768 w 5187198"/>
                <a:gd name="connsiteY118" fmla="*/ 3836422 h 6239661"/>
                <a:gd name="connsiteX119" fmla="*/ 4924845 w 5187198"/>
                <a:gd name="connsiteY119" fmla="*/ 3819742 h 6239661"/>
                <a:gd name="connsiteX120" fmla="*/ 4948230 w 5187198"/>
                <a:gd name="connsiteY120" fmla="*/ 3685744 h 6239661"/>
                <a:gd name="connsiteX121" fmla="*/ 4962782 w 5187198"/>
                <a:gd name="connsiteY121" fmla="*/ 3550540 h 6239661"/>
                <a:gd name="connsiteX122" fmla="*/ 4939468 w 5187198"/>
                <a:gd name="connsiteY122" fmla="*/ 3010249 h 6239661"/>
                <a:gd name="connsiteX123" fmla="*/ 4816901 w 5187198"/>
                <a:gd name="connsiteY123" fmla="*/ 2488224 h 6239661"/>
                <a:gd name="connsiteX124" fmla="*/ 4797005 w 5187198"/>
                <a:gd name="connsiteY124" fmla="*/ 2424470 h 6239661"/>
                <a:gd name="connsiteX125" fmla="*/ 4774433 w 5187198"/>
                <a:gd name="connsiteY125" fmla="*/ 2361620 h 6239661"/>
                <a:gd name="connsiteX126" fmla="*/ 4752459 w 5187198"/>
                <a:gd name="connsiteY126" fmla="*/ 2298700 h 6239661"/>
                <a:gd name="connsiteX127" fmla="*/ 4728083 w 5187198"/>
                <a:gd name="connsiteY127" fmla="*/ 2236526 h 6239661"/>
                <a:gd name="connsiteX128" fmla="*/ 4704471 w 5187198"/>
                <a:gd name="connsiteY128" fmla="*/ 2174095 h 6239661"/>
                <a:gd name="connsiteX129" fmla="*/ 4678399 w 5187198"/>
                <a:gd name="connsiteY129" fmla="*/ 2112626 h 6239661"/>
                <a:gd name="connsiteX130" fmla="*/ 4652601 w 5187198"/>
                <a:gd name="connsiteY130" fmla="*/ 2050999 h 6239661"/>
                <a:gd name="connsiteX131" fmla="*/ 4624205 w 5187198"/>
                <a:gd name="connsiteY131" fmla="*/ 1990415 h 6239661"/>
                <a:gd name="connsiteX132" fmla="*/ 4595398 w 5187198"/>
                <a:gd name="connsiteY132" fmla="*/ 1930069 h 6239661"/>
                <a:gd name="connsiteX133" fmla="*/ 4563827 w 5187198"/>
                <a:gd name="connsiteY133" fmla="*/ 1870952 h 6239661"/>
                <a:gd name="connsiteX134" fmla="*/ 4531433 w 5187198"/>
                <a:gd name="connsiteY134" fmla="*/ 1812311 h 6239661"/>
                <a:gd name="connsiteX135" fmla="*/ 4523315 w 5187198"/>
                <a:gd name="connsiteY135" fmla="*/ 1797616 h 6239661"/>
                <a:gd name="connsiteX136" fmla="*/ 4514482 w 5187198"/>
                <a:gd name="connsiteY136" fmla="*/ 1783425 h 6239661"/>
                <a:gd name="connsiteX137" fmla="*/ 4496845 w 5187198"/>
                <a:gd name="connsiteY137" fmla="*/ 1754936 h 6239661"/>
                <a:gd name="connsiteX138" fmla="*/ 4461463 w 5187198"/>
                <a:gd name="connsiteY138" fmla="*/ 1697929 h 6239661"/>
                <a:gd name="connsiteX139" fmla="*/ 4452660 w 5187198"/>
                <a:gd name="connsiteY139" fmla="*/ 1683629 h 6239661"/>
                <a:gd name="connsiteX140" fmla="*/ 4443141 w 5187198"/>
                <a:gd name="connsiteY140" fmla="*/ 1669834 h 6239661"/>
                <a:gd name="connsiteX141" fmla="*/ 4424241 w 5187198"/>
                <a:gd name="connsiteY141" fmla="*/ 1642166 h 6239661"/>
                <a:gd name="connsiteX142" fmla="*/ 4346886 w 5187198"/>
                <a:gd name="connsiteY142" fmla="*/ 1532412 h 6239661"/>
                <a:gd name="connsiteX143" fmla="*/ 3985497 w 5187198"/>
                <a:gd name="connsiteY143" fmla="*/ 1134649 h 6239661"/>
                <a:gd name="connsiteX144" fmla="*/ 3545665 w 5187198"/>
                <a:gd name="connsiteY144" fmla="*/ 825877 h 6239661"/>
                <a:gd name="connsiteX145" fmla="*/ 3486190 w 5187198"/>
                <a:gd name="connsiteY145" fmla="*/ 794756 h 6239661"/>
                <a:gd name="connsiteX146" fmla="*/ 3426182 w 5187198"/>
                <a:gd name="connsiteY146" fmla="*/ 764765 h 6239661"/>
                <a:gd name="connsiteX147" fmla="*/ 3365044 w 5187198"/>
                <a:gd name="connsiteY147" fmla="*/ 737255 h 6239661"/>
                <a:gd name="connsiteX148" fmla="*/ 3334529 w 5187198"/>
                <a:gd name="connsiteY148" fmla="*/ 723514 h 6239661"/>
                <a:gd name="connsiteX149" fmla="*/ 3303733 w 5187198"/>
                <a:gd name="connsiteY149" fmla="*/ 710395 h 6239661"/>
                <a:gd name="connsiteX150" fmla="*/ 3179033 w 5187198"/>
                <a:gd name="connsiteY150" fmla="*/ 662259 h 6239661"/>
                <a:gd name="connsiteX151" fmla="*/ 3052408 w 5187198"/>
                <a:gd name="connsiteY151" fmla="*/ 620447 h 6239661"/>
                <a:gd name="connsiteX152" fmla="*/ 2924325 w 5187198"/>
                <a:gd name="connsiteY152" fmla="*/ 584505 h 6239661"/>
                <a:gd name="connsiteX153" fmla="*/ 2859667 w 5187198"/>
                <a:gd name="connsiteY153" fmla="*/ 569266 h 6239661"/>
                <a:gd name="connsiteX154" fmla="*/ 2795226 w 5187198"/>
                <a:gd name="connsiteY154" fmla="*/ 554085 h 6239661"/>
                <a:gd name="connsiteX155" fmla="*/ 2729702 w 5187198"/>
                <a:gd name="connsiteY155" fmla="*/ 540354 h 6239661"/>
                <a:gd name="connsiteX156" fmla="*/ 2663758 w 5187198"/>
                <a:gd name="connsiteY156" fmla="*/ 527322 h 6239661"/>
                <a:gd name="connsiteX157" fmla="*/ 2630927 w 5187198"/>
                <a:gd name="connsiteY157" fmla="*/ 520495 h 6239661"/>
                <a:gd name="connsiteX158" fmla="*/ 2597965 w 5187198"/>
                <a:gd name="connsiteY158" fmla="*/ 515024 h 6239661"/>
                <a:gd name="connsiteX159" fmla="*/ 2532205 w 5187198"/>
                <a:gd name="connsiteY159" fmla="*/ 503895 h 6239661"/>
                <a:gd name="connsiteX160" fmla="*/ 2010064 w 5187198"/>
                <a:gd name="connsiteY160" fmla="*/ 452552 h 6239661"/>
                <a:gd name="connsiteX161" fmla="*/ 1494552 w 5187198"/>
                <a:gd name="connsiteY161" fmla="*/ 485055 h 6239661"/>
                <a:gd name="connsiteX162" fmla="*/ 1366896 w 5187198"/>
                <a:gd name="connsiteY162" fmla="*/ 509389 h 6239661"/>
                <a:gd name="connsiteX163" fmla="*/ 1240175 w 5187198"/>
                <a:gd name="connsiteY163" fmla="*/ 541045 h 6239661"/>
                <a:gd name="connsiteX164" fmla="*/ 1177438 w 5187198"/>
                <a:gd name="connsiteY164" fmla="*/ 560170 h 6239661"/>
                <a:gd name="connsiteX165" fmla="*/ 1145987 w 5187198"/>
                <a:gd name="connsiteY165" fmla="*/ 569826 h 6239661"/>
                <a:gd name="connsiteX166" fmla="*/ 1130315 w 5187198"/>
                <a:gd name="connsiteY166" fmla="*/ 574669 h 6239661"/>
                <a:gd name="connsiteX167" fmla="*/ 1114873 w 5187198"/>
                <a:gd name="connsiteY167" fmla="*/ 580384 h 6239661"/>
                <a:gd name="connsiteX168" fmla="*/ 1052839 w 5187198"/>
                <a:gd name="connsiteY168" fmla="*/ 602943 h 6239661"/>
                <a:gd name="connsiteX169" fmla="*/ 991135 w 5187198"/>
                <a:gd name="connsiteY169" fmla="*/ 626866 h 6239661"/>
                <a:gd name="connsiteX170" fmla="*/ 930179 w 5187198"/>
                <a:gd name="connsiteY170" fmla="*/ 653191 h 6239661"/>
                <a:gd name="connsiteX171" fmla="*/ 869768 w 5187198"/>
                <a:gd name="connsiteY171" fmla="*/ 680937 h 6239661"/>
                <a:gd name="connsiteX172" fmla="*/ 810085 w 5187198"/>
                <a:gd name="connsiteY172" fmla="*/ 710734 h 6239661"/>
                <a:gd name="connsiteX173" fmla="*/ 751220 w 5187198"/>
                <a:gd name="connsiteY173" fmla="*/ 741794 h 6239661"/>
                <a:gd name="connsiteX174" fmla="*/ 532669 w 5187198"/>
                <a:gd name="connsiteY174" fmla="*/ 881688 h 6239661"/>
                <a:gd name="connsiteX175" fmla="*/ 354185 w 5187198"/>
                <a:gd name="connsiteY175" fmla="*/ 1050286 h 6239661"/>
                <a:gd name="connsiteX176" fmla="*/ 315980 w 5187198"/>
                <a:gd name="connsiteY176" fmla="*/ 1098125 h 6239661"/>
                <a:gd name="connsiteX177" fmla="*/ 280345 w 5187198"/>
                <a:gd name="connsiteY177" fmla="*/ 1149782 h 6239661"/>
                <a:gd name="connsiteX178" fmla="*/ 245890 w 5187198"/>
                <a:gd name="connsiteY178" fmla="*/ 1203959 h 6239661"/>
                <a:gd name="connsiteX179" fmla="*/ 212162 w 5187198"/>
                <a:gd name="connsiteY179" fmla="*/ 1260184 h 6239661"/>
                <a:gd name="connsiteX180" fmla="*/ 80716 w 5187198"/>
                <a:gd name="connsiteY180" fmla="*/ 1502476 h 6239661"/>
                <a:gd name="connsiteX181" fmla="*/ 0 w 5187198"/>
                <a:gd name="connsiteY181" fmla="*/ 1648841 h 6239661"/>
                <a:gd name="connsiteX182" fmla="*/ 0 w 5187198"/>
                <a:gd name="connsiteY182" fmla="*/ 954863 h 6239661"/>
                <a:gd name="connsiteX183" fmla="*/ 43491 w 5187198"/>
                <a:gd name="connsiteY183" fmla="*/ 895513 h 6239661"/>
                <a:gd name="connsiteX184" fmla="*/ 93923 w 5187198"/>
                <a:gd name="connsiteY184" fmla="*/ 834489 h 6239661"/>
                <a:gd name="connsiteX185" fmla="*/ 323465 w 5187198"/>
                <a:gd name="connsiteY185" fmla="*/ 617671 h 6239661"/>
                <a:gd name="connsiteX186" fmla="*/ 574777 w 5187198"/>
                <a:gd name="connsiteY186" fmla="*/ 446794 h 6239661"/>
                <a:gd name="connsiteX187" fmla="*/ 638943 w 5187198"/>
                <a:gd name="connsiteY187" fmla="*/ 408925 h 6239661"/>
                <a:gd name="connsiteX188" fmla="*/ 703505 w 5187198"/>
                <a:gd name="connsiteY188" fmla="*/ 371742 h 6239661"/>
                <a:gd name="connsiteX189" fmla="*/ 769262 w 5187198"/>
                <a:gd name="connsiteY189" fmla="*/ 336154 h 6239661"/>
                <a:gd name="connsiteX190" fmla="*/ 835552 w 5187198"/>
                <a:gd name="connsiteY190" fmla="*/ 301173 h 6239661"/>
                <a:gd name="connsiteX191" fmla="*/ 902979 w 5187198"/>
                <a:gd name="connsiteY191" fmla="*/ 268004 h 6239661"/>
                <a:gd name="connsiteX192" fmla="*/ 971127 w 5187198"/>
                <a:gd name="connsiteY192" fmla="*/ 235607 h 6239661"/>
                <a:gd name="connsiteX193" fmla="*/ 988238 w 5187198"/>
                <a:gd name="connsiteY193" fmla="*/ 227556 h 6239661"/>
                <a:gd name="connsiteX194" fmla="*/ 1005744 w 5187198"/>
                <a:gd name="connsiteY194" fmla="*/ 220191 h 6239661"/>
                <a:gd name="connsiteX195" fmla="*/ 1040729 w 5187198"/>
                <a:gd name="connsiteY195" fmla="*/ 205569 h 6239661"/>
                <a:gd name="connsiteX196" fmla="*/ 1110835 w 5187198"/>
                <a:gd name="connsiteY196" fmla="*/ 176248 h 6239661"/>
                <a:gd name="connsiteX197" fmla="*/ 1254256 w 5187198"/>
                <a:gd name="connsiteY197" fmla="*/ 123796 h 6239661"/>
                <a:gd name="connsiteX198" fmla="*/ 1401310 w 5187198"/>
                <a:gd name="connsiteY198" fmla="*/ 79852 h 6239661"/>
                <a:gd name="connsiteX199" fmla="*/ 2011811 w 5187198"/>
                <a:gd name="connsiteY199" fmla="*/ 4 h 62396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</a:cxnLst>
              <a:rect l="l" t="t" r="r" b="b"/>
              <a:pathLst>
                <a:path w="5187198" h="6239661">
                  <a:moveTo>
                    <a:pt x="2011811" y="4"/>
                  </a:moveTo>
                  <a:cubicBezTo>
                    <a:pt x="2217306" y="120"/>
                    <a:pt x="2420903" y="25925"/>
                    <a:pt x="2617011" y="70590"/>
                  </a:cubicBezTo>
                  <a:lnTo>
                    <a:pt x="2690321" y="88146"/>
                  </a:lnTo>
                  <a:lnTo>
                    <a:pt x="2726863" y="97127"/>
                  </a:lnTo>
                  <a:lnTo>
                    <a:pt x="2762951" y="107375"/>
                  </a:lnTo>
                  <a:lnTo>
                    <a:pt x="2834843" y="128493"/>
                  </a:lnTo>
                  <a:cubicBezTo>
                    <a:pt x="2858788" y="135605"/>
                    <a:pt x="2882632" y="142226"/>
                    <a:pt x="2906574" y="151076"/>
                  </a:cubicBezTo>
                  <a:cubicBezTo>
                    <a:pt x="2954475" y="167852"/>
                    <a:pt x="3002363" y="183813"/>
                    <a:pt x="3049504" y="202124"/>
                  </a:cubicBezTo>
                  <a:lnTo>
                    <a:pt x="3189518" y="260159"/>
                  </a:lnTo>
                  <a:lnTo>
                    <a:pt x="3326048" y="325143"/>
                  </a:lnTo>
                  <a:cubicBezTo>
                    <a:pt x="3370687" y="348464"/>
                    <a:pt x="3414908" y="372485"/>
                    <a:pt x="3459166" y="395936"/>
                  </a:cubicBezTo>
                  <a:cubicBezTo>
                    <a:pt x="3502947" y="420302"/>
                    <a:pt x="3545491" y="447118"/>
                    <a:pt x="3588578" y="472343"/>
                  </a:cubicBezTo>
                  <a:cubicBezTo>
                    <a:pt x="3610346" y="484551"/>
                    <a:pt x="3630797" y="499072"/>
                    <a:pt x="3651864" y="512600"/>
                  </a:cubicBezTo>
                  <a:lnTo>
                    <a:pt x="3714514" y="553499"/>
                  </a:lnTo>
                  <a:cubicBezTo>
                    <a:pt x="3880005" y="664844"/>
                    <a:pt x="4036083" y="788388"/>
                    <a:pt x="4181221" y="922912"/>
                  </a:cubicBezTo>
                  <a:cubicBezTo>
                    <a:pt x="4326221" y="1057515"/>
                    <a:pt x="4461955" y="1202038"/>
                    <a:pt x="4582963" y="1358264"/>
                  </a:cubicBezTo>
                  <a:cubicBezTo>
                    <a:pt x="4614206" y="1396543"/>
                    <a:pt x="4642091" y="1437400"/>
                    <a:pt x="4670721" y="1477644"/>
                  </a:cubicBezTo>
                  <a:cubicBezTo>
                    <a:pt x="4700172" y="1517414"/>
                    <a:pt x="4725864" y="1559538"/>
                    <a:pt x="4752378" y="1601187"/>
                  </a:cubicBezTo>
                  <a:lnTo>
                    <a:pt x="4772168" y="1632456"/>
                  </a:lnTo>
                  <a:lnTo>
                    <a:pt x="4782117" y="1648104"/>
                  </a:lnTo>
                  <a:lnTo>
                    <a:pt x="4791381" y="1664150"/>
                  </a:lnTo>
                  <a:lnTo>
                    <a:pt x="4828190" y="1728379"/>
                  </a:lnTo>
                  <a:cubicBezTo>
                    <a:pt x="4840266" y="1749930"/>
                    <a:pt x="4853470" y="1770740"/>
                    <a:pt x="4864832" y="1792796"/>
                  </a:cubicBezTo>
                  <a:lnTo>
                    <a:pt x="4899201" y="1858342"/>
                  </a:lnTo>
                  <a:cubicBezTo>
                    <a:pt x="4910484" y="1880260"/>
                    <a:pt x="4922532" y="1901920"/>
                    <a:pt x="4933266" y="1924155"/>
                  </a:cubicBezTo>
                  <a:lnTo>
                    <a:pt x="4964403" y="1991384"/>
                  </a:lnTo>
                  <a:cubicBezTo>
                    <a:pt x="4974618" y="2013829"/>
                    <a:pt x="4985323" y="2036171"/>
                    <a:pt x="4995019" y="2058823"/>
                  </a:cubicBezTo>
                  <a:lnTo>
                    <a:pt x="5021999" y="2127723"/>
                  </a:lnTo>
                  <a:lnTo>
                    <a:pt x="5048321" y="2196908"/>
                  </a:lnTo>
                  <a:lnTo>
                    <a:pt x="5070546" y="2267547"/>
                  </a:lnTo>
                  <a:cubicBezTo>
                    <a:pt x="5078054" y="2291004"/>
                    <a:pt x="5085044" y="2314670"/>
                    <a:pt x="5092171" y="2338256"/>
                  </a:cubicBezTo>
                  <a:cubicBezTo>
                    <a:pt x="5098670" y="2362023"/>
                    <a:pt x="5104296" y="2386019"/>
                    <a:pt x="5110305" y="2409886"/>
                  </a:cubicBezTo>
                  <a:cubicBezTo>
                    <a:pt x="5158097" y="2600976"/>
                    <a:pt x="5182068" y="2797044"/>
                    <a:pt x="5186393" y="2992022"/>
                  </a:cubicBezTo>
                  <a:cubicBezTo>
                    <a:pt x="5191013" y="3187195"/>
                    <a:pt x="5175397" y="3380886"/>
                    <a:pt x="5149045" y="3571816"/>
                  </a:cubicBezTo>
                  <a:cubicBezTo>
                    <a:pt x="5141154" y="3619431"/>
                    <a:pt x="5133539" y="3666889"/>
                    <a:pt x="5126572" y="3714520"/>
                  </a:cubicBezTo>
                  <a:cubicBezTo>
                    <a:pt x="5117276" y="3761759"/>
                    <a:pt x="5107793" y="3808831"/>
                    <a:pt x="5099067" y="3856108"/>
                  </a:cubicBezTo>
                  <a:lnTo>
                    <a:pt x="5095699" y="3873868"/>
                  </a:lnTo>
                  <a:lnTo>
                    <a:pt x="5091573" y="3891426"/>
                  </a:lnTo>
                  <a:lnTo>
                    <a:pt x="5083324" y="3926541"/>
                  </a:lnTo>
                  <a:lnTo>
                    <a:pt x="5067256" y="3996889"/>
                  </a:lnTo>
                  <a:cubicBezTo>
                    <a:pt x="5064451" y="4008657"/>
                    <a:pt x="5062244" y="4020353"/>
                    <a:pt x="5059194" y="4032171"/>
                  </a:cubicBezTo>
                  <a:lnTo>
                    <a:pt x="5049522" y="4067833"/>
                  </a:lnTo>
                  <a:lnTo>
                    <a:pt x="5040067" y="4103553"/>
                  </a:lnTo>
                  <a:cubicBezTo>
                    <a:pt x="5036554" y="4115363"/>
                    <a:pt x="5032689" y="4127194"/>
                    <a:pt x="5028960" y="4138946"/>
                  </a:cubicBezTo>
                  <a:cubicBezTo>
                    <a:pt x="4999693" y="4233462"/>
                    <a:pt x="4962869" y="4326764"/>
                    <a:pt x="4917351" y="4417041"/>
                  </a:cubicBezTo>
                  <a:cubicBezTo>
                    <a:pt x="4871860" y="4507209"/>
                    <a:pt x="4817597" y="4594215"/>
                    <a:pt x="4756163" y="4676402"/>
                  </a:cubicBezTo>
                  <a:cubicBezTo>
                    <a:pt x="4632803" y="4840875"/>
                    <a:pt x="4480597" y="4982783"/>
                    <a:pt x="4322493" y="5105604"/>
                  </a:cubicBezTo>
                  <a:cubicBezTo>
                    <a:pt x="4163928" y="5228420"/>
                    <a:pt x="3999564" y="5332640"/>
                    <a:pt x="3840510" y="5429590"/>
                  </a:cubicBezTo>
                  <a:cubicBezTo>
                    <a:pt x="3760954" y="5478172"/>
                    <a:pt x="3682353" y="5524924"/>
                    <a:pt x="3606447" y="5572862"/>
                  </a:cubicBezTo>
                  <a:lnTo>
                    <a:pt x="3488814" y="5647178"/>
                  </a:lnTo>
                  <a:cubicBezTo>
                    <a:pt x="3448270" y="5672597"/>
                    <a:pt x="3407323" y="5697792"/>
                    <a:pt x="3365864" y="5722735"/>
                  </a:cubicBezTo>
                  <a:cubicBezTo>
                    <a:pt x="3200163" y="5822424"/>
                    <a:pt x="3026125" y="5917328"/>
                    <a:pt x="2839486" y="5999120"/>
                  </a:cubicBezTo>
                  <a:cubicBezTo>
                    <a:pt x="2653201" y="6080891"/>
                    <a:pt x="2453560" y="6149344"/>
                    <a:pt x="2242423" y="6192346"/>
                  </a:cubicBezTo>
                  <a:cubicBezTo>
                    <a:pt x="2031719" y="6235463"/>
                    <a:pt x="1808952" y="6251353"/>
                    <a:pt x="1589380" y="6230657"/>
                  </a:cubicBezTo>
                  <a:lnTo>
                    <a:pt x="1548244" y="6226706"/>
                  </a:lnTo>
                  <a:cubicBezTo>
                    <a:pt x="1534528" y="6225117"/>
                    <a:pt x="1520898" y="6223203"/>
                    <a:pt x="1507348" y="6221428"/>
                  </a:cubicBezTo>
                  <a:lnTo>
                    <a:pt x="1466401" y="6215904"/>
                  </a:lnTo>
                  <a:cubicBezTo>
                    <a:pt x="1452772" y="6213991"/>
                    <a:pt x="1439316" y="6211428"/>
                    <a:pt x="1425773" y="6209191"/>
                  </a:cubicBezTo>
                  <a:cubicBezTo>
                    <a:pt x="1398775" y="6204391"/>
                    <a:pt x="1371610" y="6199779"/>
                    <a:pt x="1344960" y="6193681"/>
                  </a:cubicBezTo>
                  <a:cubicBezTo>
                    <a:pt x="1318251" y="6187799"/>
                    <a:pt x="1291260" y="6182538"/>
                    <a:pt x="1265007" y="6175388"/>
                  </a:cubicBezTo>
                  <a:lnTo>
                    <a:pt x="1225415" y="6165243"/>
                  </a:lnTo>
                  <a:cubicBezTo>
                    <a:pt x="1212163" y="6161924"/>
                    <a:pt x="1198939" y="6158496"/>
                    <a:pt x="1186567" y="6154486"/>
                  </a:cubicBezTo>
                  <a:lnTo>
                    <a:pt x="1111158" y="6130918"/>
                  </a:lnTo>
                  <a:lnTo>
                    <a:pt x="1035915" y="6107163"/>
                  </a:lnTo>
                  <a:cubicBezTo>
                    <a:pt x="1010846" y="6099055"/>
                    <a:pt x="986357" y="6088784"/>
                    <a:pt x="961579" y="6079594"/>
                  </a:cubicBezTo>
                  <a:cubicBezTo>
                    <a:pt x="763709" y="6005594"/>
                    <a:pt x="572401" y="5909703"/>
                    <a:pt x="395297" y="5792812"/>
                  </a:cubicBezTo>
                  <a:lnTo>
                    <a:pt x="265239" y="5701511"/>
                  </a:lnTo>
                  <a:cubicBezTo>
                    <a:pt x="254227" y="5694155"/>
                    <a:pt x="244103" y="5685646"/>
                    <a:pt x="233756" y="5677542"/>
                  </a:cubicBezTo>
                  <a:lnTo>
                    <a:pt x="202800" y="5652902"/>
                  </a:lnTo>
                  <a:lnTo>
                    <a:pt x="140918" y="5603515"/>
                  </a:lnTo>
                  <a:cubicBezTo>
                    <a:pt x="130598" y="5595302"/>
                    <a:pt x="120280" y="5587089"/>
                    <a:pt x="110625" y="5578127"/>
                  </a:cubicBezTo>
                  <a:cubicBezTo>
                    <a:pt x="105647" y="5573779"/>
                    <a:pt x="100444" y="5569834"/>
                    <a:pt x="95631" y="5565299"/>
                  </a:cubicBezTo>
                  <a:cubicBezTo>
                    <a:pt x="90955" y="5560684"/>
                    <a:pt x="86505" y="5555666"/>
                    <a:pt x="81966" y="5550973"/>
                  </a:cubicBezTo>
                  <a:lnTo>
                    <a:pt x="27991" y="5493272"/>
                  </a:lnTo>
                  <a:cubicBezTo>
                    <a:pt x="19109" y="5483589"/>
                    <a:pt x="9758" y="5474359"/>
                    <a:pt x="1454" y="5464252"/>
                  </a:cubicBezTo>
                  <a:lnTo>
                    <a:pt x="0" y="5462518"/>
                  </a:lnTo>
                  <a:lnTo>
                    <a:pt x="0" y="4720187"/>
                  </a:lnTo>
                  <a:lnTo>
                    <a:pt x="109684" y="4836724"/>
                  </a:lnTo>
                  <a:cubicBezTo>
                    <a:pt x="173316" y="4897375"/>
                    <a:pt x="239447" y="4954160"/>
                    <a:pt x="306959" y="5007200"/>
                  </a:cubicBezTo>
                  <a:lnTo>
                    <a:pt x="358101" y="5046057"/>
                  </a:lnTo>
                  <a:lnTo>
                    <a:pt x="383328" y="5065684"/>
                  </a:lnTo>
                  <a:cubicBezTo>
                    <a:pt x="391637" y="5072316"/>
                    <a:pt x="400805" y="5077902"/>
                    <a:pt x="409503" y="5083942"/>
                  </a:cubicBezTo>
                  <a:lnTo>
                    <a:pt x="461889" y="5119888"/>
                  </a:lnTo>
                  <a:cubicBezTo>
                    <a:pt x="466184" y="5122893"/>
                    <a:pt x="470616" y="5125820"/>
                    <a:pt x="474883" y="5128933"/>
                  </a:cubicBezTo>
                  <a:cubicBezTo>
                    <a:pt x="478982" y="5132235"/>
                    <a:pt x="482476" y="5136069"/>
                    <a:pt x="486410" y="5139557"/>
                  </a:cubicBezTo>
                  <a:cubicBezTo>
                    <a:pt x="494140" y="5146613"/>
                    <a:pt x="502565" y="5152812"/>
                    <a:pt x="510852" y="5159089"/>
                  </a:cubicBezTo>
                  <a:lnTo>
                    <a:pt x="560653" y="5196893"/>
                  </a:lnTo>
                  <a:lnTo>
                    <a:pt x="585485" y="5215834"/>
                  </a:lnTo>
                  <a:cubicBezTo>
                    <a:pt x="593773" y="5222111"/>
                    <a:pt x="601864" y="5228685"/>
                    <a:pt x="610707" y="5234185"/>
                  </a:cubicBezTo>
                  <a:lnTo>
                    <a:pt x="714768" y="5303103"/>
                  </a:lnTo>
                  <a:cubicBezTo>
                    <a:pt x="856162" y="5390603"/>
                    <a:pt x="1008099" y="5459947"/>
                    <a:pt x="1166634" y="5513322"/>
                  </a:cubicBezTo>
                  <a:cubicBezTo>
                    <a:pt x="1186540" y="5519932"/>
                    <a:pt x="1205774" y="5527751"/>
                    <a:pt x="1225991" y="5533632"/>
                  </a:cubicBezTo>
                  <a:lnTo>
                    <a:pt x="1286680" y="5550705"/>
                  </a:lnTo>
                  <a:lnTo>
                    <a:pt x="1347310" y="5567995"/>
                  </a:lnTo>
                  <a:cubicBezTo>
                    <a:pt x="1357469" y="5571180"/>
                    <a:pt x="1367261" y="5573572"/>
                    <a:pt x="1377002" y="5575719"/>
                  </a:cubicBezTo>
                  <a:lnTo>
                    <a:pt x="1406328" y="5582649"/>
                  </a:lnTo>
                  <a:cubicBezTo>
                    <a:pt x="1425825" y="5587757"/>
                    <a:pt x="1445490" y="5590939"/>
                    <a:pt x="1465060" y="5594909"/>
                  </a:cubicBezTo>
                  <a:cubicBezTo>
                    <a:pt x="1484652" y="5599231"/>
                    <a:pt x="1504324" y="5601952"/>
                    <a:pt x="1523881" y="5605105"/>
                  </a:cubicBezTo>
                  <a:cubicBezTo>
                    <a:pt x="1533660" y="5606682"/>
                    <a:pt x="1543460" y="5608613"/>
                    <a:pt x="1553325" y="5609865"/>
                  </a:cubicBezTo>
                  <a:lnTo>
                    <a:pt x="1582813" y="5613593"/>
                  </a:lnTo>
                  <a:lnTo>
                    <a:pt x="1612301" y="5617321"/>
                  </a:lnTo>
                  <a:lnTo>
                    <a:pt x="1641863" y="5619910"/>
                  </a:lnTo>
                  <a:cubicBezTo>
                    <a:pt x="1799348" y="5633940"/>
                    <a:pt x="1957913" y="5625770"/>
                    <a:pt x="2117508" y="5595156"/>
                  </a:cubicBezTo>
                  <a:cubicBezTo>
                    <a:pt x="2277124" y="5564895"/>
                    <a:pt x="2437004" y="5512449"/>
                    <a:pt x="2597368" y="5447381"/>
                  </a:cubicBezTo>
                  <a:cubicBezTo>
                    <a:pt x="2757791" y="5382096"/>
                    <a:pt x="2918855" y="5304464"/>
                    <a:pt x="3082968" y="5223245"/>
                  </a:cubicBezTo>
                  <a:lnTo>
                    <a:pt x="3334855" y="5097383"/>
                  </a:lnTo>
                  <a:cubicBezTo>
                    <a:pt x="3423528" y="5054142"/>
                    <a:pt x="3511773" y="5013798"/>
                    <a:pt x="3599509" y="4976217"/>
                  </a:cubicBezTo>
                  <a:cubicBezTo>
                    <a:pt x="3774960" y="4900701"/>
                    <a:pt x="3948276" y="4837481"/>
                    <a:pt x="4112002" y="4766359"/>
                  </a:cubicBezTo>
                  <a:cubicBezTo>
                    <a:pt x="4193972" y="4730827"/>
                    <a:pt x="4273429" y="4692997"/>
                    <a:pt x="4348983" y="4649833"/>
                  </a:cubicBezTo>
                  <a:cubicBezTo>
                    <a:pt x="4424508" y="4606778"/>
                    <a:pt x="4496050" y="4558250"/>
                    <a:pt x="4560505" y="4501564"/>
                  </a:cubicBezTo>
                  <a:cubicBezTo>
                    <a:pt x="4625198" y="4445289"/>
                    <a:pt x="4682991" y="4381021"/>
                    <a:pt x="4731963" y="4309870"/>
                  </a:cubicBezTo>
                  <a:cubicBezTo>
                    <a:pt x="4781043" y="4238747"/>
                    <a:pt x="4821275" y="4160848"/>
                    <a:pt x="4852344" y="4078640"/>
                  </a:cubicBezTo>
                  <a:lnTo>
                    <a:pt x="4863972" y="4047790"/>
                  </a:lnTo>
                  <a:lnTo>
                    <a:pt x="4874144" y="4016320"/>
                  </a:lnTo>
                  <a:lnTo>
                    <a:pt x="4884127" y="3984682"/>
                  </a:lnTo>
                  <a:cubicBezTo>
                    <a:pt x="4887242" y="3973925"/>
                    <a:pt x="4889981" y="3962835"/>
                    <a:pt x="4892800" y="3951883"/>
                  </a:cubicBezTo>
                  <a:lnTo>
                    <a:pt x="4909526" y="3886001"/>
                  </a:lnTo>
                  <a:lnTo>
                    <a:pt x="4917687" y="3852948"/>
                  </a:lnTo>
                  <a:lnTo>
                    <a:pt x="4921768" y="3836422"/>
                  </a:lnTo>
                  <a:lnTo>
                    <a:pt x="4924845" y="3819742"/>
                  </a:lnTo>
                  <a:cubicBezTo>
                    <a:pt x="4933092" y="3775120"/>
                    <a:pt x="4941231" y="3730469"/>
                    <a:pt x="4948230" y="3685744"/>
                  </a:cubicBezTo>
                  <a:cubicBezTo>
                    <a:pt x="4953579" y="3640694"/>
                    <a:pt x="4958249" y="3595577"/>
                    <a:pt x="4962782" y="3550540"/>
                  </a:cubicBezTo>
                  <a:cubicBezTo>
                    <a:pt x="4976580" y="3369692"/>
                    <a:pt x="4965812" y="3187942"/>
                    <a:pt x="4939468" y="3010249"/>
                  </a:cubicBezTo>
                  <a:cubicBezTo>
                    <a:pt x="4912965" y="2832281"/>
                    <a:pt x="4870237" y="2658196"/>
                    <a:pt x="4816901" y="2488224"/>
                  </a:cubicBezTo>
                  <a:cubicBezTo>
                    <a:pt x="4810197" y="2466954"/>
                    <a:pt x="4803984" y="2445582"/>
                    <a:pt x="4797005" y="2424470"/>
                  </a:cubicBezTo>
                  <a:cubicBezTo>
                    <a:pt x="4789399" y="2403537"/>
                    <a:pt x="4781686" y="2382574"/>
                    <a:pt x="4774433" y="2361620"/>
                  </a:cubicBezTo>
                  <a:lnTo>
                    <a:pt x="4752459" y="2298700"/>
                  </a:lnTo>
                  <a:lnTo>
                    <a:pt x="4728083" y="2236526"/>
                  </a:lnTo>
                  <a:cubicBezTo>
                    <a:pt x="4719957" y="2215802"/>
                    <a:pt x="4712352" y="2194869"/>
                    <a:pt x="4704471" y="2174095"/>
                  </a:cubicBezTo>
                  <a:lnTo>
                    <a:pt x="4678399" y="2112626"/>
                  </a:lnTo>
                  <a:lnTo>
                    <a:pt x="4652601" y="2050999"/>
                  </a:lnTo>
                  <a:cubicBezTo>
                    <a:pt x="4643711" y="2030533"/>
                    <a:pt x="4633616" y="2010672"/>
                    <a:pt x="4624205" y="1990415"/>
                  </a:cubicBezTo>
                  <a:lnTo>
                    <a:pt x="4595398" y="1930069"/>
                  </a:lnTo>
                  <a:cubicBezTo>
                    <a:pt x="4585714" y="1909969"/>
                    <a:pt x="4574413" y="1890713"/>
                    <a:pt x="4563827" y="1870952"/>
                  </a:cubicBezTo>
                  <a:lnTo>
                    <a:pt x="4531433" y="1812311"/>
                  </a:lnTo>
                  <a:lnTo>
                    <a:pt x="4523315" y="1797616"/>
                  </a:lnTo>
                  <a:lnTo>
                    <a:pt x="4514482" y="1783425"/>
                  </a:lnTo>
                  <a:lnTo>
                    <a:pt x="4496845" y="1754936"/>
                  </a:lnTo>
                  <a:lnTo>
                    <a:pt x="4461463" y="1697929"/>
                  </a:lnTo>
                  <a:lnTo>
                    <a:pt x="4452660" y="1683629"/>
                  </a:lnTo>
                  <a:lnTo>
                    <a:pt x="4443141" y="1669834"/>
                  </a:lnTo>
                  <a:lnTo>
                    <a:pt x="4424241" y="1642166"/>
                  </a:lnTo>
                  <a:cubicBezTo>
                    <a:pt x="4399005" y="1605265"/>
                    <a:pt x="4374512" y="1567751"/>
                    <a:pt x="4346886" y="1532412"/>
                  </a:cubicBezTo>
                  <a:cubicBezTo>
                    <a:pt x="4240477" y="1388328"/>
                    <a:pt x="4120362" y="1253437"/>
                    <a:pt x="3985497" y="1134649"/>
                  </a:cubicBezTo>
                  <a:cubicBezTo>
                    <a:pt x="3850799" y="1015675"/>
                    <a:pt x="3702920" y="911715"/>
                    <a:pt x="3545665" y="825877"/>
                  </a:cubicBezTo>
                  <a:lnTo>
                    <a:pt x="3486190" y="794756"/>
                  </a:lnTo>
                  <a:cubicBezTo>
                    <a:pt x="3466181" y="784640"/>
                    <a:pt x="3446893" y="773560"/>
                    <a:pt x="3426182" y="764765"/>
                  </a:cubicBezTo>
                  <a:lnTo>
                    <a:pt x="3365044" y="737255"/>
                  </a:lnTo>
                  <a:lnTo>
                    <a:pt x="3334529" y="723514"/>
                  </a:lnTo>
                  <a:cubicBezTo>
                    <a:pt x="3324394" y="718943"/>
                    <a:pt x="3314287" y="714265"/>
                    <a:pt x="3303733" y="710395"/>
                  </a:cubicBezTo>
                  <a:cubicBezTo>
                    <a:pt x="3262013" y="694346"/>
                    <a:pt x="3220711" y="677599"/>
                    <a:pt x="3179033" y="662259"/>
                  </a:cubicBezTo>
                  <a:lnTo>
                    <a:pt x="3052408" y="620447"/>
                  </a:lnTo>
                  <a:lnTo>
                    <a:pt x="2924325" y="584505"/>
                  </a:lnTo>
                  <a:cubicBezTo>
                    <a:pt x="2903106" y="578471"/>
                    <a:pt x="2881119" y="574434"/>
                    <a:pt x="2859667" y="569266"/>
                  </a:cubicBezTo>
                  <a:lnTo>
                    <a:pt x="2795226" y="554085"/>
                  </a:lnTo>
                  <a:cubicBezTo>
                    <a:pt x="2774078" y="548652"/>
                    <a:pt x="2751709" y="544744"/>
                    <a:pt x="2729702" y="540354"/>
                  </a:cubicBezTo>
                  <a:lnTo>
                    <a:pt x="2663758" y="527322"/>
                  </a:lnTo>
                  <a:lnTo>
                    <a:pt x="2630927" y="520495"/>
                  </a:lnTo>
                  <a:lnTo>
                    <a:pt x="2597965" y="515024"/>
                  </a:lnTo>
                  <a:cubicBezTo>
                    <a:pt x="2575970" y="511449"/>
                    <a:pt x="2554112" y="507795"/>
                    <a:pt x="2532205" y="503895"/>
                  </a:cubicBezTo>
                  <a:cubicBezTo>
                    <a:pt x="2357016" y="475037"/>
                    <a:pt x="2182954" y="456682"/>
                    <a:pt x="2010064" y="452552"/>
                  </a:cubicBezTo>
                  <a:cubicBezTo>
                    <a:pt x="1837255" y="448558"/>
                    <a:pt x="1665388" y="457916"/>
                    <a:pt x="1494552" y="485055"/>
                  </a:cubicBezTo>
                  <a:cubicBezTo>
                    <a:pt x="1452133" y="492816"/>
                    <a:pt x="1409569" y="501117"/>
                    <a:pt x="1366896" y="509389"/>
                  </a:cubicBezTo>
                  <a:cubicBezTo>
                    <a:pt x="1324862" y="520035"/>
                    <a:pt x="1282333" y="529505"/>
                    <a:pt x="1240175" y="541045"/>
                  </a:cubicBezTo>
                  <a:lnTo>
                    <a:pt x="1177438" y="560170"/>
                  </a:lnTo>
                  <a:lnTo>
                    <a:pt x="1145987" y="569826"/>
                  </a:lnTo>
                  <a:lnTo>
                    <a:pt x="1130315" y="574669"/>
                  </a:lnTo>
                  <a:lnTo>
                    <a:pt x="1114873" y="580384"/>
                  </a:lnTo>
                  <a:lnTo>
                    <a:pt x="1052839" y="602943"/>
                  </a:lnTo>
                  <a:cubicBezTo>
                    <a:pt x="1032151" y="610499"/>
                    <a:pt x="1011255" y="617535"/>
                    <a:pt x="991135" y="626866"/>
                  </a:cubicBezTo>
                  <a:lnTo>
                    <a:pt x="930179" y="653191"/>
                  </a:lnTo>
                  <a:cubicBezTo>
                    <a:pt x="909850" y="662002"/>
                    <a:pt x="889443" y="670676"/>
                    <a:pt x="869768" y="680937"/>
                  </a:cubicBezTo>
                  <a:lnTo>
                    <a:pt x="810085" y="710734"/>
                  </a:lnTo>
                  <a:cubicBezTo>
                    <a:pt x="790331" y="720859"/>
                    <a:pt x="770124" y="730514"/>
                    <a:pt x="751220" y="741794"/>
                  </a:cubicBezTo>
                  <a:cubicBezTo>
                    <a:pt x="673929" y="784955"/>
                    <a:pt x="598827" y="830326"/>
                    <a:pt x="532669" y="881688"/>
                  </a:cubicBezTo>
                  <a:cubicBezTo>
                    <a:pt x="464226" y="931625"/>
                    <a:pt x="406969" y="988270"/>
                    <a:pt x="354185" y="1050286"/>
                  </a:cubicBezTo>
                  <a:lnTo>
                    <a:pt x="315980" y="1098125"/>
                  </a:lnTo>
                  <a:lnTo>
                    <a:pt x="280345" y="1149782"/>
                  </a:lnTo>
                  <a:cubicBezTo>
                    <a:pt x="268144" y="1166335"/>
                    <a:pt x="257438" y="1185955"/>
                    <a:pt x="245890" y="1203959"/>
                  </a:cubicBezTo>
                  <a:cubicBezTo>
                    <a:pt x="234552" y="1222481"/>
                    <a:pt x="223171" y="1240298"/>
                    <a:pt x="212162" y="1260184"/>
                  </a:cubicBezTo>
                  <a:cubicBezTo>
                    <a:pt x="168299" y="1337574"/>
                    <a:pt x="125055" y="1419360"/>
                    <a:pt x="80716" y="1502476"/>
                  </a:cubicBezTo>
                  <a:lnTo>
                    <a:pt x="0" y="1648841"/>
                  </a:lnTo>
                  <a:lnTo>
                    <a:pt x="0" y="954863"/>
                  </a:lnTo>
                  <a:lnTo>
                    <a:pt x="43491" y="895513"/>
                  </a:lnTo>
                  <a:cubicBezTo>
                    <a:pt x="59888" y="874984"/>
                    <a:pt x="77014" y="854766"/>
                    <a:pt x="93923" y="834489"/>
                  </a:cubicBezTo>
                  <a:cubicBezTo>
                    <a:pt x="163245" y="754880"/>
                    <a:pt x="240806" y="679565"/>
                    <a:pt x="323465" y="617671"/>
                  </a:cubicBezTo>
                  <a:cubicBezTo>
                    <a:pt x="405002" y="553042"/>
                    <a:pt x="490132" y="499230"/>
                    <a:pt x="574777" y="446794"/>
                  </a:cubicBezTo>
                  <a:cubicBezTo>
                    <a:pt x="595733" y="433050"/>
                    <a:pt x="617442" y="421248"/>
                    <a:pt x="638943" y="408925"/>
                  </a:cubicBezTo>
                  <a:lnTo>
                    <a:pt x="703505" y="371742"/>
                  </a:lnTo>
                  <a:cubicBezTo>
                    <a:pt x="724798" y="358900"/>
                    <a:pt x="747120" y="347842"/>
                    <a:pt x="769262" y="336154"/>
                  </a:cubicBezTo>
                  <a:lnTo>
                    <a:pt x="835552" y="301173"/>
                  </a:lnTo>
                  <a:cubicBezTo>
                    <a:pt x="857427" y="289183"/>
                    <a:pt x="880470" y="278896"/>
                    <a:pt x="902979" y="268004"/>
                  </a:cubicBezTo>
                  <a:lnTo>
                    <a:pt x="971127" y="235607"/>
                  </a:lnTo>
                  <a:lnTo>
                    <a:pt x="988238" y="227556"/>
                  </a:lnTo>
                  <a:lnTo>
                    <a:pt x="1005744" y="220191"/>
                  </a:lnTo>
                  <a:lnTo>
                    <a:pt x="1040729" y="205569"/>
                  </a:lnTo>
                  <a:lnTo>
                    <a:pt x="1110835" y="176248"/>
                  </a:lnTo>
                  <a:cubicBezTo>
                    <a:pt x="1157999" y="157703"/>
                    <a:pt x="1206322" y="141323"/>
                    <a:pt x="1254256" y="123796"/>
                  </a:cubicBezTo>
                  <a:cubicBezTo>
                    <a:pt x="1302938" y="108671"/>
                    <a:pt x="1352074" y="94017"/>
                    <a:pt x="1401310" y="79852"/>
                  </a:cubicBezTo>
                  <a:cubicBezTo>
                    <a:pt x="1599497" y="26774"/>
                    <a:pt x="1806373" y="-329"/>
                    <a:pt x="2011811" y="4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CB4869D1-3E13-4881-A292-2F38ECC07B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0" y="297400"/>
              <a:ext cx="5215811" cy="6107388"/>
            </a:xfrm>
            <a:custGeom>
              <a:avLst/>
              <a:gdLst>
                <a:gd name="connsiteX0" fmla="*/ 1869139 w 5215811"/>
                <a:gd name="connsiteY0" fmla="*/ 9 h 6107388"/>
                <a:gd name="connsiteX1" fmla="*/ 2791149 w 5215811"/>
                <a:gd name="connsiteY1" fmla="*/ 130229 h 6107388"/>
                <a:gd name="connsiteX2" fmla="*/ 4760307 w 5215811"/>
                <a:gd name="connsiteY2" fmla="*/ 1608408 h 6107388"/>
                <a:gd name="connsiteX3" fmla="*/ 5108574 w 5215811"/>
                <a:gd name="connsiteY3" fmla="*/ 4050383 h 6107388"/>
                <a:gd name="connsiteX4" fmla="*/ 3434916 w 5215811"/>
                <a:gd name="connsiteY4" fmla="*/ 5503134 h 6107388"/>
                <a:gd name="connsiteX5" fmla="*/ 1137841 w 5215811"/>
                <a:gd name="connsiteY5" fmla="*/ 6033968 h 6107388"/>
                <a:gd name="connsiteX6" fmla="*/ 217555 w 5215811"/>
                <a:gd name="connsiteY6" fmla="*/ 5598945 h 6107388"/>
                <a:gd name="connsiteX7" fmla="*/ 0 w 5215811"/>
                <a:gd name="connsiteY7" fmla="*/ 5419622 h 6107388"/>
                <a:gd name="connsiteX8" fmla="*/ 0 w 5215811"/>
                <a:gd name="connsiteY8" fmla="*/ 4571683 h 6107388"/>
                <a:gd name="connsiteX9" fmla="*/ 18056 w 5215811"/>
                <a:gd name="connsiteY9" fmla="*/ 4599282 h 6107388"/>
                <a:gd name="connsiteX10" fmla="*/ 358324 w 5215811"/>
                <a:gd name="connsiteY10" fmla="*/ 4988154 h 6107388"/>
                <a:gd name="connsiteX11" fmla="*/ 1282741 w 5215811"/>
                <a:gd name="connsiteY11" fmla="*/ 5493193 h 6107388"/>
                <a:gd name="connsiteX12" fmla="*/ 2172794 w 5215811"/>
                <a:gd name="connsiteY12" fmla="*/ 5470630 h 6107388"/>
                <a:gd name="connsiteX13" fmla="*/ 3146893 w 5215811"/>
                <a:gd name="connsiteY13" fmla="*/ 5016296 h 6107388"/>
                <a:gd name="connsiteX14" fmla="*/ 3574114 w 5215811"/>
                <a:gd name="connsiteY14" fmla="*/ 4791124 h 6107388"/>
                <a:gd name="connsiteX15" fmla="*/ 4244948 w 5215811"/>
                <a:gd name="connsiteY15" fmla="*/ 4392664 h 6107388"/>
                <a:gd name="connsiteX16" fmla="*/ 4556385 w 5215811"/>
                <a:gd name="connsiteY16" fmla="*/ 3902656 h 6107388"/>
                <a:gd name="connsiteX17" fmla="*/ 4616354 w 5215811"/>
                <a:gd name="connsiteY17" fmla="*/ 2851680 h 6107388"/>
                <a:gd name="connsiteX18" fmla="*/ 4269266 w 5215811"/>
                <a:gd name="connsiteY18" fmla="*/ 1889625 h 6107388"/>
                <a:gd name="connsiteX19" fmla="*/ 2645976 w 5215811"/>
                <a:gd name="connsiteY19" fmla="*/ 671162 h 6107388"/>
                <a:gd name="connsiteX20" fmla="*/ 1648930 w 5215811"/>
                <a:gd name="connsiteY20" fmla="*/ 573017 h 6107388"/>
                <a:gd name="connsiteX21" fmla="*/ 771768 w 5215811"/>
                <a:gd name="connsiteY21" fmla="*/ 865882 h 6107388"/>
                <a:gd name="connsiteX22" fmla="*/ 433617 w 5215811"/>
                <a:gd name="connsiteY22" fmla="*/ 1119441 h 6107388"/>
                <a:gd name="connsiteX23" fmla="*/ 200571 w 5215811"/>
                <a:gd name="connsiteY23" fmla="*/ 1486480 h 6107388"/>
                <a:gd name="connsiteX24" fmla="*/ 47077 w 5215811"/>
                <a:gd name="connsiteY24" fmla="*/ 1753604 h 6107388"/>
                <a:gd name="connsiteX25" fmla="*/ 0 w 5215811"/>
                <a:gd name="connsiteY25" fmla="*/ 1831655 h 6107388"/>
                <a:gd name="connsiteX26" fmla="*/ 0 w 5215811"/>
                <a:gd name="connsiteY26" fmla="*/ 751112 h 6107388"/>
                <a:gd name="connsiteX27" fmla="*/ 6994 w 5215811"/>
                <a:gd name="connsiteY27" fmla="*/ 742614 h 6107388"/>
                <a:gd name="connsiteX28" fmla="*/ 484047 w 5215811"/>
                <a:gd name="connsiteY28" fmla="*/ 378777 h 6107388"/>
                <a:gd name="connsiteX29" fmla="*/ 1869139 w 5215811"/>
                <a:gd name="connsiteY29" fmla="*/ 9 h 6107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5215811" h="6107388">
                  <a:moveTo>
                    <a:pt x="1869139" y="9"/>
                  </a:moveTo>
                  <a:cubicBezTo>
                    <a:pt x="2160924" y="-706"/>
                    <a:pt x="2465752" y="43039"/>
                    <a:pt x="2791149" y="130229"/>
                  </a:cubicBezTo>
                  <a:cubicBezTo>
                    <a:pt x="3651198" y="360678"/>
                    <a:pt x="4339884" y="907924"/>
                    <a:pt x="4760307" y="1608408"/>
                  </a:cubicBezTo>
                  <a:cubicBezTo>
                    <a:pt x="5188180" y="2321320"/>
                    <a:pt x="5338357" y="3192822"/>
                    <a:pt x="5108574" y="4050383"/>
                  </a:cubicBezTo>
                  <a:cubicBezTo>
                    <a:pt x="4880820" y="4900373"/>
                    <a:pt x="4152841" y="5098512"/>
                    <a:pt x="3434916" y="5503134"/>
                  </a:cubicBezTo>
                  <a:cubicBezTo>
                    <a:pt x="2717099" y="5907783"/>
                    <a:pt x="2005568" y="6266474"/>
                    <a:pt x="1137841" y="6033968"/>
                  </a:cubicBezTo>
                  <a:cubicBezTo>
                    <a:pt x="783079" y="5938910"/>
                    <a:pt x="479573" y="5790114"/>
                    <a:pt x="217555" y="5598945"/>
                  </a:cubicBezTo>
                  <a:lnTo>
                    <a:pt x="0" y="5419622"/>
                  </a:lnTo>
                  <a:lnTo>
                    <a:pt x="0" y="4571683"/>
                  </a:lnTo>
                  <a:lnTo>
                    <a:pt x="18056" y="4599282"/>
                  </a:lnTo>
                  <a:cubicBezTo>
                    <a:pt x="124071" y="4746782"/>
                    <a:pt x="237002" y="4875718"/>
                    <a:pt x="358324" y="4988154"/>
                  </a:cubicBezTo>
                  <a:cubicBezTo>
                    <a:pt x="621323" y="5231809"/>
                    <a:pt x="923667" y="5396979"/>
                    <a:pt x="1282741" y="5493193"/>
                  </a:cubicBezTo>
                  <a:cubicBezTo>
                    <a:pt x="1573894" y="5571207"/>
                    <a:pt x="1856732" y="5563878"/>
                    <a:pt x="2172794" y="5470630"/>
                  </a:cubicBezTo>
                  <a:cubicBezTo>
                    <a:pt x="2498985" y="5374183"/>
                    <a:pt x="2832844" y="5193315"/>
                    <a:pt x="3146893" y="5016296"/>
                  </a:cubicBezTo>
                  <a:cubicBezTo>
                    <a:pt x="3293538" y="4933641"/>
                    <a:pt x="3436182" y="4861160"/>
                    <a:pt x="3574114" y="4791124"/>
                  </a:cubicBezTo>
                  <a:cubicBezTo>
                    <a:pt x="3841238" y="4655550"/>
                    <a:pt x="4071901" y="4538375"/>
                    <a:pt x="4244948" y="4392664"/>
                  </a:cubicBezTo>
                  <a:cubicBezTo>
                    <a:pt x="4405844" y="4257259"/>
                    <a:pt x="4501845" y="4106204"/>
                    <a:pt x="4556385" y="3902656"/>
                  </a:cubicBezTo>
                  <a:cubicBezTo>
                    <a:pt x="4649063" y="3556776"/>
                    <a:pt x="4669271" y="3203187"/>
                    <a:pt x="4616354" y="2851680"/>
                  </a:cubicBezTo>
                  <a:cubicBezTo>
                    <a:pt x="4565198" y="2511774"/>
                    <a:pt x="4448474" y="2188147"/>
                    <a:pt x="4269266" y="1889625"/>
                  </a:cubicBezTo>
                  <a:cubicBezTo>
                    <a:pt x="3907781" y="1287586"/>
                    <a:pt x="3331245" y="854780"/>
                    <a:pt x="2645976" y="671162"/>
                  </a:cubicBezTo>
                  <a:cubicBezTo>
                    <a:pt x="2278249" y="572630"/>
                    <a:pt x="1952074" y="540526"/>
                    <a:pt x="1648930" y="573017"/>
                  </a:cubicBezTo>
                  <a:cubicBezTo>
                    <a:pt x="1351746" y="604901"/>
                    <a:pt x="1064785" y="700731"/>
                    <a:pt x="771768" y="865882"/>
                  </a:cubicBezTo>
                  <a:cubicBezTo>
                    <a:pt x="568061" y="980657"/>
                    <a:pt x="486465" y="1058486"/>
                    <a:pt x="433617" y="1119441"/>
                  </a:cubicBezTo>
                  <a:cubicBezTo>
                    <a:pt x="358307" y="1206256"/>
                    <a:pt x="292149" y="1323808"/>
                    <a:pt x="200571" y="1486480"/>
                  </a:cubicBezTo>
                  <a:cubicBezTo>
                    <a:pt x="156644" y="1564432"/>
                    <a:pt x="106654" y="1653214"/>
                    <a:pt x="47077" y="1753604"/>
                  </a:cubicBezTo>
                  <a:lnTo>
                    <a:pt x="0" y="1831655"/>
                  </a:lnTo>
                  <a:lnTo>
                    <a:pt x="0" y="751112"/>
                  </a:lnTo>
                  <a:lnTo>
                    <a:pt x="6994" y="742614"/>
                  </a:lnTo>
                  <a:cubicBezTo>
                    <a:pt x="117721" y="617683"/>
                    <a:pt x="259696" y="505222"/>
                    <a:pt x="484047" y="378777"/>
                  </a:cubicBezTo>
                  <a:cubicBezTo>
                    <a:pt x="932751" y="125890"/>
                    <a:pt x="1382831" y="1200"/>
                    <a:pt x="1869139" y="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3FEDB7CE-BB3D-4A0D-A73F-3117044F329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1" y="319367"/>
              <a:ext cx="5217956" cy="6100079"/>
            </a:xfrm>
            <a:custGeom>
              <a:avLst/>
              <a:gdLst>
                <a:gd name="connsiteX0" fmla="*/ 1951393 w 5217956"/>
                <a:gd name="connsiteY0" fmla="*/ 82 h 6100079"/>
                <a:gd name="connsiteX1" fmla="*/ 2855177 w 5217956"/>
                <a:gd name="connsiteY1" fmla="*/ 125419 h 6100079"/>
                <a:gd name="connsiteX2" fmla="*/ 4779341 w 5217956"/>
                <a:gd name="connsiteY2" fmla="*/ 1591542 h 6100079"/>
                <a:gd name="connsiteX3" fmla="*/ 5108573 w 5217956"/>
                <a:gd name="connsiteY3" fmla="*/ 4028416 h 6100079"/>
                <a:gd name="connsiteX4" fmla="*/ 3459358 w 5217956"/>
                <a:gd name="connsiteY4" fmla="*/ 5487716 h 6100079"/>
                <a:gd name="connsiteX5" fmla="*/ 1203274 w 5217956"/>
                <a:gd name="connsiteY5" fmla="*/ 6029534 h 6100079"/>
                <a:gd name="connsiteX6" fmla="*/ 59920 w 5217956"/>
                <a:gd name="connsiteY6" fmla="*/ 5396467 h 6100079"/>
                <a:gd name="connsiteX7" fmla="*/ 0 w 5217956"/>
                <a:gd name="connsiteY7" fmla="*/ 5333382 h 6100079"/>
                <a:gd name="connsiteX8" fmla="*/ 0 w 5217956"/>
                <a:gd name="connsiteY8" fmla="*/ 4205833 h 6100079"/>
                <a:gd name="connsiteX9" fmla="*/ 58036 w 5217956"/>
                <a:gd name="connsiteY9" fmla="*/ 4310048 h 6100079"/>
                <a:gd name="connsiteX10" fmla="*/ 520779 w 5217956"/>
                <a:gd name="connsiteY10" fmla="*/ 4907591 h 6100079"/>
                <a:gd name="connsiteX11" fmla="*/ 1377154 w 5217956"/>
                <a:gd name="connsiteY11" fmla="*/ 5380604 h 6100079"/>
                <a:gd name="connsiteX12" fmla="*/ 3123340 w 5217956"/>
                <a:gd name="connsiteY12" fmla="*/ 4905715 h 6100079"/>
                <a:gd name="connsiteX13" fmla="*/ 3547863 w 5217956"/>
                <a:gd name="connsiteY13" fmla="*/ 4676342 h 6100079"/>
                <a:gd name="connsiteX14" fmla="*/ 4186753 w 5217956"/>
                <a:gd name="connsiteY14" fmla="*/ 4289376 h 6100079"/>
                <a:gd name="connsiteX15" fmla="*/ 4459565 w 5217956"/>
                <a:gd name="connsiteY15" fmla="*/ 3854399 h 6100079"/>
                <a:gd name="connsiteX16" fmla="*/ 4521015 w 5217956"/>
                <a:gd name="connsiteY16" fmla="*/ 2849377 h 6100079"/>
                <a:gd name="connsiteX17" fmla="*/ 4199723 w 5217956"/>
                <a:gd name="connsiteY17" fmla="*/ 1931213 h 6100079"/>
                <a:gd name="connsiteX18" fmla="*/ 2681217 w 5217956"/>
                <a:gd name="connsiteY18" fmla="*/ 774211 h 6100079"/>
                <a:gd name="connsiteX19" fmla="*/ 926547 w 5217956"/>
                <a:gd name="connsiteY19" fmla="*/ 967112 h 6100079"/>
                <a:gd name="connsiteX20" fmla="*/ 622677 w 5217956"/>
                <a:gd name="connsiteY20" fmla="*/ 1197863 h 6100079"/>
                <a:gd name="connsiteX21" fmla="*/ 404892 w 5217956"/>
                <a:gd name="connsiteY21" fmla="*/ 1547314 h 6100079"/>
                <a:gd name="connsiteX22" fmla="*/ 40135 w 5217956"/>
                <a:gd name="connsiteY22" fmla="*/ 2159090 h 6100079"/>
                <a:gd name="connsiteX23" fmla="*/ 0 w 5217956"/>
                <a:gd name="connsiteY23" fmla="*/ 2219367 h 6100079"/>
                <a:gd name="connsiteX24" fmla="*/ 0 w 5217956"/>
                <a:gd name="connsiteY24" fmla="*/ 915659 h 6100079"/>
                <a:gd name="connsiteX25" fmla="*/ 58609 w 5217956"/>
                <a:gd name="connsiteY25" fmla="*/ 828051 h 6100079"/>
                <a:gd name="connsiteX26" fmla="*/ 590688 w 5217956"/>
                <a:gd name="connsiteY26" fmla="*/ 385385 h 6100079"/>
                <a:gd name="connsiteX27" fmla="*/ 1951393 w 5217956"/>
                <a:gd name="connsiteY27" fmla="*/ 82 h 61000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5217956" h="6100079">
                  <a:moveTo>
                    <a:pt x="1951393" y="82"/>
                  </a:moveTo>
                  <a:cubicBezTo>
                    <a:pt x="2237631" y="-2119"/>
                    <a:pt x="2536431" y="40011"/>
                    <a:pt x="2855177" y="125419"/>
                  </a:cubicBezTo>
                  <a:cubicBezTo>
                    <a:pt x="3697704" y="351173"/>
                    <a:pt x="4370490" y="894159"/>
                    <a:pt x="4779341" y="1591542"/>
                  </a:cubicBezTo>
                  <a:cubicBezTo>
                    <a:pt x="5195534" y="2301324"/>
                    <a:pt x="5338356" y="3170855"/>
                    <a:pt x="5108573" y="4028416"/>
                  </a:cubicBezTo>
                  <a:cubicBezTo>
                    <a:pt x="4880819" y="4878406"/>
                    <a:pt x="4165603" y="5079965"/>
                    <a:pt x="3459358" y="5487716"/>
                  </a:cubicBezTo>
                  <a:cubicBezTo>
                    <a:pt x="2753114" y="5895466"/>
                    <a:pt x="2053264" y="6257288"/>
                    <a:pt x="1203274" y="6029534"/>
                  </a:cubicBezTo>
                  <a:cubicBezTo>
                    <a:pt x="739884" y="5905369"/>
                    <a:pt x="366399" y="5685345"/>
                    <a:pt x="59920" y="5396467"/>
                  </a:cubicBezTo>
                  <a:lnTo>
                    <a:pt x="0" y="5333382"/>
                  </a:lnTo>
                  <a:lnTo>
                    <a:pt x="0" y="4205833"/>
                  </a:lnTo>
                  <a:lnTo>
                    <a:pt x="58036" y="4310048"/>
                  </a:lnTo>
                  <a:cubicBezTo>
                    <a:pt x="197935" y="4550245"/>
                    <a:pt x="350594" y="4747142"/>
                    <a:pt x="520779" y="4907591"/>
                  </a:cubicBezTo>
                  <a:cubicBezTo>
                    <a:pt x="763600" y="5136565"/>
                    <a:pt x="1043821" y="5291288"/>
                    <a:pt x="1377154" y="5380604"/>
                  </a:cubicBezTo>
                  <a:cubicBezTo>
                    <a:pt x="1963029" y="5537589"/>
                    <a:pt x="2470519" y="5282804"/>
                    <a:pt x="3123340" y="4905715"/>
                  </a:cubicBezTo>
                  <a:cubicBezTo>
                    <a:pt x="3269800" y="4821157"/>
                    <a:pt x="3411134" y="4747512"/>
                    <a:pt x="3547863" y="4676342"/>
                  </a:cubicBezTo>
                  <a:cubicBezTo>
                    <a:pt x="3804497" y="4542710"/>
                    <a:pt x="4026085" y="4427393"/>
                    <a:pt x="4186753" y="4289376"/>
                  </a:cubicBezTo>
                  <a:cubicBezTo>
                    <a:pt x="4329009" y="4167293"/>
                    <a:pt x="4410589" y="4037181"/>
                    <a:pt x="4459565" y="3854399"/>
                  </a:cubicBezTo>
                  <a:cubicBezTo>
                    <a:pt x="4548302" y="3523229"/>
                    <a:pt x="4568981" y="3185183"/>
                    <a:pt x="4521015" y="2849377"/>
                  </a:cubicBezTo>
                  <a:cubicBezTo>
                    <a:pt x="4474709" y="2524680"/>
                    <a:pt x="4366564" y="2215756"/>
                    <a:pt x="4199723" y="1931213"/>
                  </a:cubicBezTo>
                  <a:cubicBezTo>
                    <a:pt x="3863270" y="1357325"/>
                    <a:pt x="3323982" y="946439"/>
                    <a:pt x="2681217" y="774211"/>
                  </a:cubicBezTo>
                  <a:cubicBezTo>
                    <a:pt x="2001139" y="591984"/>
                    <a:pt x="1476322" y="649699"/>
                    <a:pt x="926547" y="967112"/>
                  </a:cubicBezTo>
                  <a:cubicBezTo>
                    <a:pt x="740730" y="1074393"/>
                    <a:pt x="668642" y="1143989"/>
                    <a:pt x="622677" y="1197863"/>
                  </a:cubicBezTo>
                  <a:cubicBezTo>
                    <a:pt x="555599" y="1276450"/>
                    <a:pt x="492360" y="1390031"/>
                    <a:pt x="404892" y="1547314"/>
                  </a:cubicBezTo>
                  <a:cubicBezTo>
                    <a:pt x="317047" y="1705133"/>
                    <a:pt x="204816" y="1906756"/>
                    <a:pt x="40135" y="2159090"/>
                  </a:cubicBezTo>
                  <a:lnTo>
                    <a:pt x="0" y="2219367"/>
                  </a:lnTo>
                  <a:lnTo>
                    <a:pt x="0" y="915659"/>
                  </a:lnTo>
                  <a:lnTo>
                    <a:pt x="58609" y="828051"/>
                  </a:lnTo>
                  <a:cubicBezTo>
                    <a:pt x="177453" y="670481"/>
                    <a:pt x="325846" y="538291"/>
                    <a:pt x="590688" y="385385"/>
                  </a:cubicBezTo>
                  <a:cubicBezTo>
                    <a:pt x="1032158" y="130559"/>
                    <a:pt x="1474329" y="3750"/>
                    <a:pt x="1951393" y="8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A6E0C6E1-7FBF-471E-849C-A54AF1D41FF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0" y="319367"/>
              <a:ext cx="5217957" cy="6100079"/>
            </a:xfrm>
            <a:custGeom>
              <a:avLst/>
              <a:gdLst>
                <a:gd name="connsiteX0" fmla="*/ 1951394 w 5217957"/>
                <a:gd name="connsiteY0" fmla="*/ 82 h 6100079"/>
                <a:gd name="connsiteX1" fmla="*/ 2855178 w 5217957"/>
                <a:gd name="connsiteY1" fmla="*/ 125419 h 6100079"/>
                <a:gd name="connsiteX2" fmla="*/ 4779341 w 5217957"/>
                <a:gd name="connsiteY2" fmla="*/ 1591542 h 6100079"/>
                <a:gd name="connsiteX3" fmla="*/ 5108574 w 5217957"/>
                <a:gd name="connsiteY3" fmla="*/ 4028416 h 6100079"/>
                <a:gd name="connsiteX4" fmla="*/ 3459359 w 5217957"/>
                <a:gd name="connsiteY4" fmla="*/ 5487716 h 6100079"/>
                <a:gd name="connsiteX5" fmla="*/ 1203275 w 5217957"/>
                <a:gd name="connsiteY5" fmla="*/ 6029534 h 6100079"/>
                <a:gd name="connsiteX6" fmla="*/ 59921 w 5217957"/>
                <a:gd name="connsiteY6" fmla="*/ 5396467 h 6100079"/>
                <a:gd name="connsiteX7" fmla="*/ 0 w 5217957"/>
                <a:gd name="connsiteY7" fmla="*/ 5333381 h 6100079"/>
                <a:gd name="connsiteX8" fmla="*/ 0 w 5217957"/>
                <a:gd name="connsiteY8" fmla="*/ 4427327 h 6100079"/>
                <a:gd name="connsiteX9" fmla="*/ 112056 w 5217957"/>
                <a:gd name="connsiteY9" fmla="*/ 4602502 h 6100079"/>
                <a:gd name="connsiteX10" fmla="*/ 443875 w 5217957"/>
                <a:gd name="connsiteY10" fmla="*/ 4989110 h 6100079"/>
                <a:gd name="connsiteX11" fmla="*/ 1348175 w 5217957"/>
                <a:gd name="connsiteY11" fmla="*/ 5488759 h 6100079"/>
                <a:gd name="connsiteX12" fmla="*/ 2221463 w 5217957"/>
                <a:gd name="connsiteY12" fmla="*/ 5461704 h 6100079"/>
                <a:gd name="connsiteX13" fmla="*/ 3179339 w 5217957"/>
                <a:gd name="connsiteY13" fmla="*/ 5003023 h 6100079"/>
                <a:gd name="connsiteX14" fmla="*/ 3599638 w 5217957"/>
                <a:gd name="connsiteY14" fmla="*/ 4775996 h 6100079"/>
                <a:gd name="connsiteX15" fmla="*/ 4259765 w 5217957"/>
                <a:gd name="connsiteY15" fmla="*/ 4374667 h 6100079"/>
                <a:gd name="connsiteX16" fmla="*/ 4567742 w 5217957"/>
                <a:gd name="connsiteY16" fmla="*/ 3883732 h 6100079"/>
                <a:gd name="connsiteX17" fmla="*/ 4631929 w 5217957"/>
                <a:gd name="connsiteY17" fmla="*/ 2833886 h 6100079"/>
                <a:gd name="connsiteX18" fmla="*/ 4296412 w 5217957"/>
                <a:gd name="connsiteY18" fmla="*/ 1874932 h 6100079"/>
                <a:gd name="connsiteX19" fmla="*/ 2710219 w 5217957"/>
                <a:gd name="connsiteY19" fmla="*/ 666410 h 6100079"/>
                <a:gd name="connsiteX20" fmla="*/ 1732642 w 5217957"/>
                <a:gd name="connsiteY20" fmla="*/ 573480 h 6100079"/>
                <a:gd name="connsiteX21" fmla="*/ 870621 w 5217957"/>
                <a:gd name="connsiteY21" fmla="*/ 870402 h 6100079"/>
                <a:gd name="connsiteX22" fmla="*/ 537555 w 5217957"/>
                <a:gd name="connsiteY22" fmla="*/ 1125324 h 6100079"/>
                <a:gd name="connsiteX23" fmla="*/ 306995 w 5217957"/>
                <a:gd name="connsiteY23" fmla="*/ 1493030 h 6100079"/>
                <a:gd name="connsiteX24" fmla="*/ 23579 w 5217957"/>
                <a:gd name="connsiteY24" fmla="*/ 1977465 h 6100079"/>
                <a:gd name="connsiteX25" fmla="*/ 0 w 5217957"/>
                <a:gd name="connsiteY25" fmla="*/ 2014291 h 6100079"/>
                <a:gd name="connsiteX26" fmla="*/ 0 w 5217957"/>
                <a:gd name="connsiteY26" fmla="*/ 915660 h 6100079"/>
                <a:gd name="connsiteX27" fmla="*/ 58609 w 5217957"/>
                <a:gd name="connsiteY27" fmla="*/ 828051 h 6100079"/>
                <a:gd name="connsiteX28" fmla="*/ 590689 w 5217957"/>
                <a:gd name="connsiteY28" fmla="*/ 385385 h 6100079"/>
                <a:gd name="connsiteX29" fmla="*/ 1951394 w 5217957"/>
                <a:gd name="connsiteY29" fmla="*/ 82 h 61000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5217957" h="6100079">
                  <a:moveTo>
                    <a:pt x="1951394" y="82"/>
                  </a:moveTo>
                  <a:cubicBezTo>
                    <a:pt x="2237632" y="-2119"/>
                    <a:pt x="2536431" y="40011"/>
                    <a:pt x="2855178" y="125419"/>
                  </a:cubicBezTo>
                  <a:cubicBezTo>
                    <a:pt x="3697704" y="351173"/>
                    <a:pt x="4370491" y="894159"/>
                    <a:pt x="4779341" y="1591542"/>
                  </a:cubicBezTo>
                  <a:cubicBezTo>
                    <a:pt x="5195535" y="2301324"/>
                    <a:pt x="5338357" y="3170855"/>
                    <a:pt x="5108574" y="4028416"/>
                  </a:cubicBezTo>
                  <a:cubicBezTo>
                    <a:pt x="4880820" y="4878406"/>
                    <a:pt x="4165604" y="5079965"/>
                    <a:pt x="3459359" y="5487716"/>
                  </a:cubicBezTo>
                  <a:cubicBezTo>
                    <a:pt x="2753115" y="5895466"/>
                    <a:pt x="2053265" y="6257288"/>
                    <a:pt x="1203275" y="6029534"/>
                  </a:cubicBezTo>
                  <a:cubicBezTo>
                    <a:pt x="739885" y="5905369"/>
                    <a:pt x="366400" y="5685345"/>
                    <a:pt x="59921" y="5396467"/>
                  </a:cubicBezTo>
                  <a:lnTo>
                    <a:pt x="0" y="5333381"/>
                  </a:lnTo>
                  <a:lnTo>
                    <a:pt x="0" y="4427327"/>
                  </a:lnTo>
                  <a:lnTo>
                    <a:pt x="112056" y="4602502"/>
                  </a:lnTo>
                  <a:cubicBezTo>
                    <a:pt x="215300" y="4749260"/>
                    <a:pt x="325419" y="4877443"/>
                    <a:pt x="443875" y="4989110"/>
                  </a:cubicBezTo>
                  <a:cubicBezTo>
                    <a:pt x="700709" y="5231113"/>
                    <a:pt x="996455" y="5394516"/>
                    <a:pt x="1348175" y="5488759"/>
                  </a:cubicBezTo>
                  <a:cubicBezTo>
                    <a:pt x="1633379" y="5565179"/>
                    <a:pt x="1910917" y="5556430"/>
                    <a:pt x="2221463" y="5461704"/>
                  </a:cubicBezTo>
                  <a:cubicBezTo>
                    <a:pt x="2541923" y="5363721"/>
                    <a:pt x="2870374" y="5181404"/>
                    <a:pt x="3179339" y="5003023"/>
                  </a:cubicBezTo>
                  <a:cubicBezTo>
                    <a:pt x="3323713" y="4919760"/>
                    <a:pt x="3463978" y="4846641"/>
                    <a:pt x="3599638" y="4775996"/>
                  </a:cubicBezTo>
                  <a:cubicBezTo>
                    <a:pt x="3862436" y="4639263"/>
                    <a:pt x="4089314" y="4521074"/>
                    <a:pt x="4259765" y="4374667"/>
                  </a:cubicBezTo>
                  <a:cubicBezTo>
                    <a:pt x="4418282" y="4238625"/>
                    <a:pt x="4513201" y="4087280"/>
                    <a:pt x="4567742" y="3883732"/>
                  </a:cubicBezTo>
                  <a:cubicBezTo>
                    <a:pt x="4660420" y="3537853"/>
                    <a:pt x="4682033" y="3184640"/>
                    <a:pt x="4631929" y="2833886"/>
                  </a:cubicBezTo>
                  <a:cubicBezTo>
                    <a:pt x="4583584" y="2494734"/>
                    <a:pt x="4470646" y="2172121"/>
                    <a:pt x="4296412" y="1874932"/>
                  </a:cubicBezTo>
                  <a:cubicBezTo>
                    <a:pt x="3944879" y="1275559"/>
                    <a:pt x="3381537" y="846289"/>
                    <a:pt x="2710219" y="666410"/>
                  </a:cubicBezTo>
                  <a:cubicBezTo>
                    <a:pt x="2349955" y="569877"/>
                    <a:pt x="2030161" y="539483"/>
                    <a:pt x="1732642" y="573480"/>
                  </a:cubicBezTo>
                  <a:cubicBezTo>
                    <a:pt x="1440866" y="606814"/>
                    <a:pt x="1158880" y="703976"/>
                    <a:pt x="870621" y="870402"/>
                  </a:cubicBezTo>
                  <a:cubicBezTo>
                    <a:pt x="670160" y="986048"/>
                    <a:pt x="589753" y="1064195"/>
                    <a:pt x="537555" y="1125324"/>
                  </a:cubicBezTo>
                  <a:cubicBezTo>
                    <a:pt x="463218" y="1212400"/>
                    <a:pt x="397708" y="1330125"/>
                    <a:pt x="306995" y="1493030"/>
                  </a:cubicBezTo>
                  <a:cubicBezTo>
                    <a:pt x="234596" y="1623167"/>
                    <a:pt x="145436" y="1783409"/>
                    <a:pt x="23579" y="1977465"/>
                  </a:cubicBezTo>
                  <a:lnTo>
                    <a:pt x="0" y="2014291"/>
                  </a:lnTo>
                  <a:lnTo>
                    <a:pt x="0" y="915660"/>
                  </a:lnTo>
                  <a:lnTo>
                    <a:pt x="58609" y="828051"/>
                  </a:lnTo>
                  <a:cubicBezTo>
                    <a:pt x="177453" y="670481"/>
                    <a:pt x="325847" y="538291"/>
                    <a:pt x="590689" y="385385"/>
                  </a:cubicBezTo>
                  <a:cubicBezTo>
                    <a:pt x="1032159" y="130559"/>
                    <a:pt x="1474330" y="3750"/>
                    <a:pt x="1951394" y="8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B2BFAA38-D910-41AD-BBED-0608E4AE713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0" y="197691"/>
              <a:ext cx="5378623" cy="6402614"/>
            </a:xfrm>
            <a:custGeom>
              <a:avLst/>
              <a:gdLst>
                <a:gd name="connsiteX0" fmla="*/ 2220349 w 5378623"/>
                <a:gd name="connsiteY0" fmla="*/ 67 h 6402614"/>
                <a:gd name="connsiteX1" fmla="*/ 3018161 w 5378623"/>
                <a:gd name="connsiteY1" fmla="*/ 108191 h 6402614"/>
                <a:gd name="connsiteX2" fmla="*/ 5265831 w 5378623"/>
                <a:gd name="connsiteY2" fmla="*/ 4066338 h 6402614"/>
                <a:gd name="connsiteX3" fmla="*/ 2912752 w 5378623"/>
                <a:gd name="connsiteY3" fmla="*/ 6386691 h 6402614"/>
                <a:gd name="connsiteX4" fmla="*/ 2840648 w 5378623"/>
                <a:gd name="connsiteY4" fmla="*/ 6402614 h 6402614"/>
                <a:gd name="connsiteX5" fmla="*/ 1474249 w 5378623"/>
                <a:gd name="connsiteY5" fmla="*/ 6402614 h 6402614"/>
                <a:gd name="connsiteX6" fmla="*/ 1340218 w 5378623"/>
                <a:gd name="connsiteY6" fmla="*/ 6370360 h 6402614"/>
                <a:gd name="connsiteX7" fmla="*/ 204687 w 5378623"/>
                <a:gd name="connsiteY7" fmla="*/ 5802379 h 6402614"/>
                <a:gd name="connsiteX8" fmla="*/ 0 w 5378623"/>
                <a:gd name="connsiteY8" fmla="*/ 5624181 h 6402614"/>
                <a:gd name="connsiteX9" fmla="*/ 0 w 5378623"/>
                <a:gd name="connsiteY9" fmla="*/ 5197118 h 6402614"/>
                <a:gd name="connsiteX10" fmla="*/ 120950 w 5378623"/>
                <a:gd name="connsiteY10" fmla="*/ 5327736 h 6402614"/>
                <a:gd name="connsiteX11" fmla="*/ 553277 w 5378623"/>
                <a:gd name="connsiteY11" fmla="*/ 5674143 h 6402614"/>
                <a:gd name="connsiteX12" fmla="*/ 1048951 w 5378623"/>
                <a:gd name="connsiteY12" fmla="*/ 5913372 h 6402614"/>
                <a:gd name="connsiteX13" fmla="*/ 1114406 w 5378623"/>
                <a:gd name="connsiteY13" fmla="*/ 5935664 h 6402614"/>
                <a:gd name="connsiteX14" fmla="*/ 1180375 w 5378623"/>
                <a:gd name="connsiteY14" fmla="*/ 5956470 h 6402614"/>
                <a:gd name="connsiteX15" fmla="*/ 1247107 w 5378623"/>
                <a:gd name="connsiteY15" fmla="*/ 5975278 h 6402614"/>
                <a:gd name="connsiteX16" fmla="*/ 1313053 w 5378623"/>
                <a:gd name="connsiteY16" fmla="*/ 5991905 h 6402614"/>
                <a:gd name="connsiteX17" fmla="*/ 1578771 w 5378623"/>
                <a:gd name="connsiteY17" fmla="*/ 6035400 h 6402614"/>
                <a:gd name="connsiteX18" fmla="*/ 2116969 w 5378623"/>
                <a:gd name="connsiteY18" fmla="*/ 6005033 h 6402614"/>
                <a:gd name="connsiteX19" fmla="*/ 2648341 w 5378623"/>
                <a:gd name="connsiteY19" fmla="*/ 5837212 h 6402614"/>
                <a:gd name="connsiteX20" fmla="*/ 3166862 w 5378623"/>
                <a:gd name="connsiteY20" fmla="*/ 5582136 h 6402614"/>
                <a:gd name="connsiteX21" fmla="*/ 3295551 w 5378623"/>
                <a:gd name="connsiteY21" fmla="*/ 5510900 h 6402614"/>
                <a:gd name="connsiteX22" fmla="*/ 3426292 w 5378623"/>
                <a:gd name="connsiteY22" fmla="*/ 5437546 h 6402614"/>
                <a:gd name="connsiteX23" fmla="*/ 3693498 w 5378623"/>
                <a:gd name="connsiteY23" fmla="*/ 5296779 h 6402614"/>
                <a:gd name="connsiteX24" fmla="*/ 3957511 w 5378623"/>
                <a:gd name="connsiteY24" fmla="*/ 5162806 h 6402614"/>
                <a:gd name="connsiteX25" fmla="*/ 4212170 w 5378623"/>
                <a:gd name="connsiteY25" fmla="*/ 5024936 h 6402614"/>
                <a:gd name="connsiteX26" fmla="*/ 4449651 w 5378623"/>
                <a:gd name="connsiteY26" fmla="*/ 4870986 h 6402614"/>
                <a:gd name="connsiteX27" fmla="*/ 4659728 w 5378623"/>
                <a:gd name="connsiteY27" fmla="*/ 4689640 h 6402614"/>
                <a:gd name="connsiteX28" fmla="*/ 4830457 w 5378623"/>
                <a:gd name="connsiteY28" fmla="*/ 4472596 h 6402614"/>
                <a:gd name="connsiteX29" fmla="*/ 4955705 w 5378623"/>
                <a:gd name="connsiteY29" fmla="*/ 4222268 h 6402614"/>
                <a:gd name="connsiteX30" fmla="*/ 4968352 w 5378623"/>
                <a:gd name="connsiteY30" fmla="*/ 4189141 h 6402614"/>
                <a:gd name="connsiteX31" fmla="*/ 4979564 w 5378623"/>
                <a:gd name="connsiteY31" fmla="*/ 4155400 h 6402614"/>
                <a:gd name="connsiteX32" fmla="*/ 4990913 w 5378623"/>
                <a:gd name="connsiteY32" fmla="*/ 4121577 h 6402614"/>
                <a:gd name="connsiteX33" fmla="*/ 5000865 w 5378623"/>
                <a:gd name="connsiteY33" fmla="*/ 4086570 h 6402614"/>
                <a:gd name="connsiteX34" fmla="*/ 5020612 w 5378623"/>
                <a:gd name="connsiteY34" fmla="*/ 4016281 h 6402614"/>
                <a:gd name="connsiteX35" fmla="*/ 5030486 w 5378623"/>
                <a:gd name="connsiteY35" fmla="*/ 3981137 h 6402614"/>
                <a:gd name="connsiteX36" fmla="*/ 5035423 w 5378623"/>
                <a:gd name="connsiteY36" fmla="*/ 3963565 h 6402614"/>
                <a:gd name="connsiteX37" fmla="*/ 5039507 w 5378623"/>
                <a:gd name="connsiteY37" fmla="*/ 3945765 h 6402614"/>
                <a:gd name="connsiteX38" fmla="*/ 5071597 w 5378623"/>
                <a:gd name="connsiteY38" fmla="*/ 3802972 h 6402614"/>
                <a:gd name="connsiteX39" fmla="*/ 5096108 w 5378623"/>
                <a:gd name="connsiteY39" fmla="*/ 3658610 h 6402614"/>
                <a:gd name="connsiteX40" fmla="*/ 5113299 w 5378623"/>
                <a:gd name="connsiteY40" fmla="*/ 3512985 h 6402614"/>
                <a:gd name="connsiteX41" fmla="*/ 5115328 w 5378623"/>
                <a:gd name="connsiteY41" fmla="*/ 3494749 h 6402614"/>
                <a:gd name="connsiteX42" fmla="*/ 5116446 w 5378623"/>
                <a:gd name="connsiteY42" fmla="*/ 3476502 h 6402614"/>
                <a:gd name="connsiteX43" fmla="*/ 5118711 w 5378623"/>
                <a:gd name="connsiteY43" fmla="*/ 3439898 h 6402614"/>
                <a:gd name="connsiteX44" fmla="*/ 5123270 w 5378623"/>
                <a:gd name="connsiteY44" fmla="*/ 3366583 h 6402614"/>
                <a:gd name="connsiteX45" fmla="*/ 5121172 w 5378623"/>
                <a:gd name="connsiteY45" fmla="*/ 3072860 h 6402614"/>
                <a:gd name="connsiteX46" fmla="*/ 5119473 w 5378623"/>
                <a:gd name="connsiteY46" fmla="*/ 3036121 h 6402614"/>
                <a:gd name="connsiteX47" fmla="*/ 5116244 w 5378623"/>
                <a:gd name="connsiteY47" fmla="*/ 2999552 h 6402614"/>
                <a:gd name="connsiteX48" fmla="*/ 5109221 w 5378623"/>
                <a:gd name="connsiteY48" fmla="*/ 2926379 h 6402614"/>
                <a:gd name="connsiteX49" fmla="*/ 5089643 w 5378623"/>
                <a:gd name="connsiteY49" fmla="*/ 2780639 h 6402614"/>
                <a:gd name="connsiteX50" fmla="*/ 5084078 w 5378623"/>
                <a:gd name="connsiteY50" fmla="*/ 2744255 h 6402614"/>
                <a:gd name="connsiteX51" fmla="*/ 5077785 w 5378623"/>
                <a:gd name="connsiteY51" fmla="*/ 2708026 h 6402614"/>
                <a:gd name="connsiteX52" fmla="*/ 5063128 w 5378623"/>
                <a:gd name="connsiteY52" fmla="*/ 2636053 h 6402614"/>
                <a:gd name="connsiteX53" fmla="*/ 5047530 w 5378623"/>
                <a:gd name="connsiteY53" fmla="*/ 2564176 h 6402614"/>
                <a:gd name="connsiteX54" fmla="*/ 5028967 w 5378623"/>
                <a:gd name="connsiteY54" fmla="*/ 2493127 h 6402614"/>
                <a:gd name="connsiteX55" fmla="*/ 4822623 w 5378623"/>
                <a:gd name="connsiteY55" fmla="*/ 1944830 h 6402614"/>
                <a:gd name="connsiteX56" fmla="*/ 4108183 w 5378623"/>
                <a:gd name="connsiteY56" fmla="*/ 1038170 h 6402614"/>
                <a:gd name="connsiteX57" fmla="*/ 3638213 w 5378623"/>
                <a:gd name="connsiteY57" fmla="*/ 712395 h 6402614"/>
                <a:gd name="connsiteX58" fmla="*/ 3575480 w 5378623"/>
                <a:gd name="connsiteY58" fmla="*/ 678662 h 6402614"/>
                <a:gd name="connsiteX59" fmla="*/ 3512574 w 5378623"/>
                <a:gd name="connsiteY59" fmla="*/ 645577 h 6402614"/>
                <a:gd name="connsiteX60" fmla="*/ 3448603 w 5378623"/>
                <a:gd name="connsiteY60" fmla="*/ 614757 h 6402614"/>
                <a:gd name="connsiteX61" fmla="*/ 3416617 w 5378623"/>
                <a:gd name="connsiteY61" fmla="*/ 599347 h 6402614"/>
                <a:gd name="connsiteX62" fmla="*/ 3384352 w 5378623"/>
                <a:gd name="connsiteY62" fmla="*/ 584559 h 6402614"/>
                <a:gd name="connsiteX63" fmla="*/ 3254088 w 5378623"/>
                <a:gd name="connsiteY63" fmla="*/ 529021 h 6402614"/>
                <a:gd name="connsiteX64" fmla="*/ 3121640 w 5378623"/>
                <a:gd name="connsiteY64" fmla="*/ 479505 h 6402614"/>
                <a:gd name="connsiteX65" fmla="*/ 2987193 w 5378623"/>
                <a:gd name="connsiteY65" fmla="*/ 436176 h 6402614"/>
                <a:gd name="connsiteX66" fmla="*/ 2851296 w 5378623"/>
                <a:gd name="connsiteY66" fmla="*/ 398256 h 6402614"/>
                <a:gd name="connsiteX67" fmla="*/ 2573611 w 5378623"/>
                <a:gd name="connsiteY67" fmla="*/ 336717 h 6402614"/>
                <a:gd name="connsiteX68" fmla="*/ 2014208 w 5378623"/>
                <a:gd name="connsiteY68" fmla="*/ 276896 h 6402614"/>
                <a:gd name="connsiteX69" fmla="*/ 1457097 w 5378623"/>
                <a:gd name="connsiteY69" fmla="*/ 322828 h 6402614"/>
                <a:gd name="connsiteX70" fmla="*/ 914684 w 5378623"/>
                <a:gd name="connsiteY70" fmla="*/ 486648 h 6402614"/>
                <a:gd name="connsiteX71" fmla="*/ 848661 w 5378623"/>
                <a:gd name="connsiteY71" fmla="*/ 515093 h 6402614"/>
                <a:gd name="connsiteX72" fmla="*/ 782834 w 5378623"/>
                <a:gd name="connsiteY72" fmla="*/ 544519 h 6402614"/>
                <a:gd name="connsiteX73" fmla="*/ 717715 w 5378623"/>
                <a:gd name="connsiteY73" fmla="*/ 575988 h 6402614"/>
                <a:gd name="connsiteX74" fmla="*/ 653112 w 5378623"/>
                <a:gd name="connsiteY74" fmla="*/ 608523 h 6402614"/>
                <a:gd name="connsiteX75" fmla="*/ 406671 w 5378623"/>
                <a:gd name="connsiteY75" fmla="*/ 756246 h 6402614"/>
                <a:gd name="connsiteX76" fmla="*/ 191033 w 5378623"/>
                <a:gd name="connsiteY76" fmla="*/ 942131 h 6402614"/>
                <a:gd name="connsiteX77" fmla="*/ 143339 w 5378623"/>
                <a:gd name="connsiteY77" fmla="*/ 996006 h 6402614"/>
                <a:gd name="connsiteX78" fmla="*/ 98848 w 5378623"/>
                <a:gd name="connsiteY78" fmla="*/ 1053288 h 6402614"/>
                <a:gd name="connsiteX79" fmla="*/ 56083 w 5378623"/>
                <a:gd name="connsiteY79" fmla="*/ 1112657 h 6402614"/>
                <a:gd name="connsiteX80" fmla="*/ 14889 w 5378623"/>
                <a:gd name="connsiteY80" fmla="*/ 1173837 h 6402614"/>
                <a:gd name="connsiteX81" fmla="*/ 0 w 5378623"/>
                <a:gd name="connsiteY81" fmla="*/ 1198088 h 6402614"/>
                <a:gd name="connsiteX82" fmla="*/ 0 w 5378623"/>
                <a:gd name="connsiteY82" fmla="*/ 888809 h 6402614"/>
                <a:gd name="connsiteX83" fmla="*/ 88781 w 5378623"/>
                <a:gd name="connsiteY83" fmla="*/ 802825 h 6402614"/>
                <a:gd name="connsiteX84" fmla="*/ 2220349 w 5378623"/>
                <a:gd name="connsiteY84" fmla="*/ 67 h 64026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</a:cxnLst>
              <a:rect l="l" t="t" r="r" b="b"/>
              <a:pathLst>
                <a:path w="5378623" h="6402614">
                  <a:moveTo>
                    <a:pt x="2220349" y="67"/>
                  </a:moveTo>
                  <a:cubicBezTo>
                    <a:pt x="2484151" y="1784"/>
                    <a:pt x="2751801" y="36820"/>
                    <a:pt x="3018161" y="108191"/>
                  </a:cubicBezTo>
                  <a:cubicBezTo>
                    <a:pt x="4722867" y="564965"/>
                    <a:pt x="5729192" y="2337049"/>
                    <a:pt x="5265831" y="4066338"/>
                  </a:cubicBezTo>
                  <a:cubicBezTo>
                    <a:pt x="4947269" y="5255224"/>
                    <a:pt x="4017004" y="6114300"/>
                    <a:pt x="2912752" y="6386691"/>
                  </a:cubicBezTo>
                  <a:lnTo>
                    <a:pt x="2840648" y="6402614"/>
                  </a:lnTo>
                  <a:lnTo>
                    <a:pt x="1474249" y="6402614"/>
                  </a:lnTo>
                  <a:lnTo>
                    <a:pt x="1340218" y="6370360"/>
                  </a:lnTo>
                  <a:cubicBezTo>
                    <a:pt x="914042" y="6256167"/>
                    <a:pt x="531514" y="6059766"/>
                    <a:pt x="204687" y="5802379"/>
                  </a:cubicBezTo>
                  <a:lnTo>
                    <a:pt x="0" y="5624181"/>
                  </a:lnTo>
                  <a:lnTo>
                    <a:pt x="0" y="5197118"/>
                  </a:lnTo>
                  <a:lnTo>
                    <a:pt x="120950" y="5327736"/>
                  </a:lnTo>
                  <a:cubicBezTo>
                    <a:pt x="253827" y="5458395"/>
                    <a:pt x="397634" y="5575985"/>
                    <a:pt x="553277" y="5674143"/>
                  </a:cubicBezTo>
                  <a:cubicBezTo>
                    <a:pt x="708978" y="5772084"/>
                    <a:pt x="875421" y="5851690"/>
                    <a:pt x="1048951" y="5913372"/>
                  </a:cubicBezTo>
                  <a:cubicBezTo>
                    <a:pt x="1070860" y="5920750"/>
                    <a:pt x="1092382" y="5928719"/>
                    <a:pt x="1114406" y="5935664"/>
                  </a:cubicBezTo>
                  <a:lnTo>
                    <a:pt x="1180375" y="5956470"/>
                  </a:lnTo>
                  <a:lnTo>
                    <a:pt x="1247107" y="5975278"/>
                  </a:lnTo>
                  <a:cubicBezTo>
                    <a:pt x="1269462" y="5981848"/>
                    <a:pt x="1291029" y="5986236"/>
                    <a:pt x="1313053" y="5991905"/>
                  </a:cubicBezTo>
                  <a:cubicBezTo>
                    <a:pt x="1400808" y="6012869"/>
                    <a:pt x="1489584" y="6027036"/>
                    <a:pt x="1578771" y="6035400"/>
                  </a:cubicBezTo>
                  <a:cubicBezTo>
                    <a:pt x="1757312" y="6051941"/>
                    <a:pt x="1937844" y="6040152"/>
                    <a:pt x="2116969" y="6005033"/>
                  </a:cubicBezTo>
                  <a:cubicBezTo>
                    <a:pt x="2296104" y="5969454"/>
                    <a:pt x="2473717" y="5910978"/>
                    <a:pt x="2648341" y="5837212"/>
                  </a:cubicBezTo>
                  <a:cubicBezTo>
                    <a:pt x="2823148" y="5763610"/>
                    <a:pt x="2995347" y="5675863"/>
                    <a:pt x="3166862" y="5582136"/>
                  </a:cubicBezTo>
                  <a:cubicBezTo>
                    <a:pt x="3209843" y="5558645"/>
                    <a:pt x="3252667" y="5534880"/>
                    <a:pt x="3295551" y="5510900"/>
                  </a:cubicBezTo>
                  <a:lnTo>
                    <a:pt x="3426292" y="5437546"/>
                  </a:lnTo>
                  <a:cubicBezTo>
                    <a:pt x="3515217" y="5388460"/>
                    <a:pt x="3604599" y="5341930"/>
                    <a:pt x="3693498" y="5296779"/>
                  </a:cubicBezTo>
                  <a:lnTo>
                    <a:pt x="3957511" y="5162806"/>
                  </a:lnTo>
                  <a:cubicBezTo>
                    <a:pt x="4044259" y="5118005"/>
                    <a:pt x="4129592" y="5072941"/>
                    <a:pt x="4212170" y="5024936"/>
                  </a:cubicBezTo>
                  <a:cubicBezTo>
                    <a:pt x="4294563" y="4976766"/>
                    <a:pt x="4374532" y="4926554"/>
                    <a:pt x="4449651" y="4870986"/>
                  </a:cubicBezTo>
                  <a:cubicBezTo>
                    <a:pt x="4524973" y="4815937"/>
                    <a:pt x="4596075" y="4756163"/>
                    <a:pt x="4659728" y="4689640"/>
                  </a:cubicBezTo>
                  <a:cubicBezTo>
                    <a:pt x="4723566" y="4623283"/>
                    <a:pt x="4780828" y="4550758"/>
                    <a:pt x="4830457" y="4472596"/>
                  </a:cubicBezTo>
                  <a:cubicBezTo>
                    <a:pt x="4880087" y="4394434"/>
                    <a:pt x="4921716" y="4310302"/>
                    <a:pt x="4955705" y="4222268"/>
                  </a:cubicBezTo>
                  <a:lnTo>
                    <a:pt x="4968352" y="4189141"/>
                  </a:lnTo>
                  <a:lnTo>
                    <a:pt x="4979564" y="4155400"/>
                  </a:lnTo>
                  <a:lnTo>
                    <a:pt x="4990913" y="4121577"/>
                  </a:lnTo>
                  <a:cubicBezTo>
                    <a:pt x="4994441" y="4110119"/>
                    <a:pt x="4997522" y="4098194"/>
                    <a:pt x="5000865" y="4086570"/>
                  </a:cubicBezTo>
                  <a:lnTo>
                    <a:pt x="5020612" y="4016281"/>
                  </a:lnTo>
                  <a:lnTo>
                    <a:pt x="5030486" y="3981137"/>
                  </a:lnTo>
                  <a:lnTo>
                    <a:pt x="5035423" y="3963565"/>
                  </a:lnTo>
                  <a:lnTo>
                    <a:pt x="5039507" y="3945765"/>
                  </a:lnTo>
                  <a:cubicBezTo>
                    <a:pt x="5050088" y="3898175"/>
                    <a:pt x="5061308" y="3850756"/>
                    <a:pt x="5071597" y="3802972"/>
                  </a:cubicBezTo>
                  <a:lnTo>
                    <a:pt x="5096108" y="3658610"/>
                  </a:lnTo>
                  <a:cubicBezTo>
                    <a:pt x="5102684" y="3610180"/>
                    <a:pt x="5107604" y="3561536"/>
                    <a:pt x="5113299" y="3512985"/>
                  </a:cubicBezTo>
                  <a:lnTo>
                    <a:pt x="5115328" y="3494749"/>
                  </a:lnTo>
                  <a:lnTo>
                    <a:pt x="5116446" y="3476502"/>
                  </a:lnTo>
                  <a:lnTo>
                    <a:pt x="5118711" y="3439898"/>
                  </a:lnTo>
                  <a:lnTo>
                    <a:pt x="5123270" y="3366583"/>
                  </a:lnTo>
                  <a:cubicBezTo>
                    <a:pt x="5126606" y="3268829"/>
                    <a:pt x="5127431" y="3170634"/>
                    <a:pt x="5121172" y="3072860"/>
                  </a:cubicBezTo>
                  <a:lnTo>
                    <a:pt x="5119473" y="3036121"/>
                  </a:lnTo>
                  <a:cubicBezTo>
                    <a:pt x="5118968" y="3023930"/>
                    <a:pt x="5117310" y="3011778"/>
                    <a:pt x="5116244" y="2999552"/>
                  </a:cubicBezTo>
                  <a:lnTo>
                    <a:pt x="5109221" y="2926379"/>
                  </a:lnTo>
                  <a:cubicBezTo>
                    <a:pt x="5105544" y="2877404"/>
                    <a:pt x="5096760" y="2829145"/>
                    <a:pt x="5089643" y="2780639"/>
                  </a:cubicBezTo>
                  <a:lnTo>
                    <a:pt x="5084078" y="2744255"/>
                  </a:lnTo>
                  <a:cubicBezTo>
                    <a:pt x="5082420" y="2732104"/>
                    <a:pt x="5080412" y="2719974"/>
                    <a:pt x="5077785" y="2708026"/>
                  </a:cubicBezTo>
                  <a:lnTo>
                    <a:pt x="5063128" y="2636053"/>
                  </a:lnTo>
                  <a:cubicBezTo>
                    <a:pt x="5057902" y="2612048"/>
                    <a:pt x="5053511" y="2587920"/>
                    <a:pt x="5047530" y="2564176"/>
                  </a:cubicBezTo>
                  <a:lnTo>
                    <a:pt x="5028967" y="2493127"/>
                  </a:lnTo>
                  <a:cubicBezTo>
                    <a:pt x="4979424" y="2303537"/>
                    <a:pt x="4909775" y="2119458"/>
                    <a:pt x="4822623" y="1944830"/>
                  </a:cubicBezTo>
                  <a:cubicBezTo>
                    <a:pt x="4648947" y="1594931"/>
                    <a:pt x="4401749" y="1285261"/>
                    <a:pt x="4108183" y="1038170"/>
                  </a:cubicBezTo>
                  <a:cubicBezTo>
                    <a:pt x="3961444" y="914460"/>
                    <a:pt x="3803854" y="805232"/>
                    <a:pt x="3638213" y="712395"/>
                  </a:cubicBezTo>
                  <a:lnTo>
                    <a:pt x="3575480" y="678662"/>
                  </a:lnTo>
                  <a:cubicBezTo>
                    <a:pt x="3554450" y="667578"/>
                    <a:pt x="3534194" y="655311"/>
                    <a:pt x="3512574" y="645577"/>
                  </a:cubicBezTo>
                  <a:lnTo>
                    <a:pt x="3448603" y="614757"/>
                  </a:lnTo>
                  <a:lnTo>
                    <a:pt x="3416617" y="599347"/>
                  </a:lnTo>
                  <a:cubicBezTo>
                    <a:pt x="3406000" y="594185"/>
                    <a:pt x="3395413" y="588913"/>
                    <a:pt x="3384352" y="584559"/>
                  </a:cubicBezTo>
                  <a:cubicBezTo>
                    <a:pt x="3340850" y="566062"/>
                    <a:pt x="3297707" y="547083"/>
                    <a:pt x="3254088" y="529021"/>
                  </a:cubicBezTo>
                  <a:cubicBezTo>
                    <a:pt x="3209736" y="512847"/>
                    <a:pt x="3165607" y="496270"/>
                    <a:pt x="3121640" y="479505"/>
                  </a:cubicBezTo>
                  <a:lnTo>
                    <a:pt x="2987193" y="436176"/>
                  </a:lnTo>
                  <a:cubicBezTo>
                    <a:pt x="2942116" y="422708"/>
                    <a:pt x="2896575" y="410968"/>
                    <a:pt x="2851296" y="398256"/>
                  </a:cubicBezTo>
                  <a:cubicBezTo>
                    <a:pt x="2759507" y="375285"/>
                    <a:pt x="2666373" y="353923"/>
                    <a:pt x="2573611" y="336717"/>
                  </a:cubicBezTo>
                  <a:cubicBezTo>
                    <a:pt x="2387776" y="301762"/>
                    <a:pt x="2200839" y="280304"/>
                    <a:pt x="2014208" y="276896"/>
                  </a:cubicBezTo>
                  <a:cubicBezTo>
                    <a:pt x="1827605" y="273381"/>
                    <a:pt x="1641223" y="288238"/>
                    <a:pt x="1457097" y="322828"/>
                  </a:cubicBezTo>
                  <a:cubicBezTo>
                    <a:pt x="1272912" y="357634"/>
                    <a:pt x="1091595" y="413727"/>
                    <a:pt x="914684" y="486648"/>
                  </a:cubicBezTo>
                  <a:lnTo>
                    <a:pt x="848661" y="515093"/>
                  </a:lnTo>
                  <a:cubicBezTo>
                    <a:pt x="826573" y="524592"/>
                    <a:pt x="804281" y="533573"/>
                    <a:pt x="782834" y="544519"/>
                  </a:cubicBezTo>
                  <a:lnTo>
                    <a:pt x="717715" y="575988"/>
                  </a:lnTo>
                  <a:cubicBezTo>
                    <a:pt x="696005" y="586632"/>
                    <a:pt x="673986" y="596729"/>
                    <a:pt x="653112" y="608523"/>
                  </a:cubicBezTo>
                  <a:cubicBezTo>
                    <a:pt x="568070" y="653782"/>
                    <a:pt x="483901" y="700897"/>
                    <a:pt x="406671" y="756246"/>
                  </a:cubicBezTo>
                  <a:cubicBezTo>
                    <a:pt x="327441" y="809669"/>
                    <a:pt x="256836" y="872706"/>
                    <a:pt x="191033" y="942131"/>
                  </a:cubicBezTo>
                  <a:cubicBezTo>
                    <a:pt x="175048" y="959988"/>
                    <a:pt x="159064" y="977846"/>
                    <a:pt x="143339" y="996006"/>
                  </a:cubicBezTo>
                  <a:lnTo>
                    <a:pt x="98848" y="1053288"/>
                  </a:lnTo>
                  <a:cubicBezTo>
                    <a:pt x="83542" y="1072023"/>
                    <a:pt x="70312" y="1092822"/>
                    <a:pt x="56083" y="1112657"/>
                  </a:cubicBezTo>
                  <a:cubicBezTo>
                    <a:pt x="42010" y="1132765"/>
                    <a:pt x="27965" y="1152765"/>
                    <a:pt x="14889" y="1173837"/>
                  </a:cubicBezTo>
                  <a:lnTo>
                    <a:pt x="0" y="1198088"/>
                  </a:lnTo>
                  <a:lnTo>
                    <a:pt x="0" y="888809"/>
                  </a:lnTo>
                  <a:lnTo>
                    <a:pt x="88781" y="802825"/>
                  </a:lnTo>
                  <a:cubicBezTo>
                    <a:pt x="672175" y="289643"/>
                    <a:pt x="1428944" y="-5083"/>
                    <a:pt x="2220349" y="67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pic>
        <p:nvPicPr>
          <p:cNvPr id="5" name="Marcador de contenido 4">
            <a:extLst>
              <a:ext uri="{FF2B5EF4-FFF2-40B4-BE49-F238E27FC236}">
                <a16:creationId xmlns:a16="http://schemas.microsoft.com/office/drawing/2014/main" id="{5B3F4F92-E9C6-B846-B457-D4E90FA9D47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243637" y="19507"/>
            <a:ext cx="4929187" cy="6967618"/>
          </a:xfrm>
          <a:custGeom>
            <a:avLst/>
            <a:gdLst/>
            <a:ahLst/>
            <a:cxnLst/>
            <a:rect l="l" t="t" r="r" b="b"/>
            <a:pathLst>
              <a:path w="5017317" h="5380277">
                <a:moveTo>
                  <a:pt x="0" y="0"/>
                </a:moveTo>
                <a:lnTo>
                  <a:pt x="5017317" y="0"/>
                </a:lnTo>
                <a:lnTo>
                  <a:pt x="5017317" y="5380277"/>
                </a:lnTo>
                <a:lnTo>
                  <a:pt x="0" y="5380277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93016343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A1D7EC86-7CB9-431D-8AC3-8AAF0440B1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D4B9777F-B610-419B-9193-80306388F3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Arc 13">
            <a:extLst>
              <a:ext uri="{FF2B5EF4-FFF2-40B4-BE49-F238E27FC236}">
                <a16:creationId xmlns:a16="http://schemas.microsoft.com/office/drawing/2014/main" id="{311F016A-A753-449B-9EA6-322199B711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1427715">
            <a:off x="1108520" y="775849"/>
            <a:ext cx="2987899" cy="2987899"/>
          </a:xfrm>
          <a:prstGeom prst="arc">
            <a:avLst>
              <a:gd name="adj1" fmla="val 16200000"/>
              <a:gd name="adj2" fmla="val 2287352"/>
            </a:avLst>
          </a:prstGeom>
          <a:ln w="127000" cap="rnd">
            <a:solidFill>
              <a:schemeClr val="accent4"/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42DED4FE-67C4-834E-BADE-B765CB092C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0742" y="1124988"/>
            <a:ext cx="4425962" cy="238760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6000"/>
              <a:t>Tenemos Sarcopenia 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E7AF665-9ABB-274C-9D66-737733BA89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60742" y="3633691"/>
            <a:ext cx="4425962" cy="1655762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>
              <a:buNone/>
            </a:pPr>
            <a:r>
              <a:rPr lang="en-US" sz="2400"/>
              <a:t>Y ahora que ????</a:t>
            </a:r>
          </a:p>
        </p:txBody>
      </p:sp>
      <p:pic>
        <p:nvPicPr>
          <p:cNvPr id="5" name="Imagen 4" descr="Imagen que contiene dibujo, paraguas&#10;&#10;Descripción generada automáticamente">
            <a:extLst>
              <a:ext uri="{FF2B5EF4-FFF2-40B4-BE49-F238E27FC236}">
                <a16:creationId xmlns:a16="http://schemas.microsoft.com/office/drawing/2014/main" id="{E353E07F-38EF-D948-A7F1-B171E6E5450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926" r="903"/>
          <a:stretch/>
        </p:blipFill>
        <p:spPr>
          <a:xfrm>
            <a:off x="5733768" y="-1"/>
            <a:ext cx="6458232" cy="6858001"/>
          </a:xfrm>
          <a:custGeom>
            <a:avLst/>
            <a:gdLst/>
            <a:ahLst/>
            <a:cxnLst/>
            <a:rect l="l" t="t" r="r" b="b"/>
            <a:pathLst>
              <a:path w="6458232" h="6858001">
                <a:moveTo>
                  <a:pt x="2209000" y="0"/>
                </a:moveTo>
                <a:lnTo>
                  <a:pt x="6458232" y="0"/>
                </a:lnTo>
                <a:lnTo>
                  <a:pt x="6458232" y="6858001"/>
                </a:lnTo>
                <a:lnTo>
                  <a:pt x="651045" y="6858001"/>
                </a:lnTo>
                <a:lnTo>
                  <a:pt x="635146" y="6830200"/>
                </a:lnTo>
                <a:cubicBezTo>
                  <a:pt x="230085" y="6080469"/>
                  <a:pt x="0" y="5221296"/>
                  <a:pt x="0" y="4308089"/>
                </a:cubicBezTo>
                <a:cubicBezTo>
                  <a:pt x="0" y="2572997"/>
                  <a:pt x="830606" y="1032965"/>
                  <a:pt x="2113832" y="68046"/>
                </a:cubicBezTo>
                <a:close/>
              </a:path>
            </a:pathLst>
          </a:cu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95106A28-883A-4993-BF9E-C403B81A8D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394269" y="4274457"/>
            <a:ext cx="825256" cy="825256"/>
          </a:xfrm>
          <a:prstGeom prst="rect">
            <a:avLst/>
          </a:prstGeom>
          <a:noFill/>
          <a:ln w="127000">
            <a:solidFill>
              <a:schemeClr val="accent6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F5AE4E4F-9F4C-43ED-8299-9BD63B74E8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0742" y="5649686"/>
            <a:ext cx="546100" cy="5461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7270048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23E5ED3-49DA-B24D-A762-5065078A91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22809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s-AR" sz="6600"/>
              <a:t>Tratamiento 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F0F47199-4BA7-4321-AD8B-750D19B9D3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6124" cy="6858000"/>
          </a:xfrm>
          <a:prstGeom prst="rect">
            <a:avLst/>
          </a:prstGeom>
          <a:solidFill>
            <a:srgbClr val="4472C4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5" name="Marcador de contenido 2">
            <a:extLst>
              <a:ext uri="{FF2B5EF4-FFF2-40B4-BE49-F238E27FC236}">
                <a16:creationId xmlns:a16="http://schemas.microsoft.com/office/drawing/2014/main" id="{1AA4F7BE-67D7-459B-A31B-BE85CC0EB2A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92206138"/>
              </p:ext>
            </p:extLst>
          </p:nvPr>
        </p:nvGraphicFramePr>
        <p:xfrm>
          <a:off x="838200" y="1828800"/>
          <a:ext cx="10515600" cy="43525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9354069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C43B797-F5E6-A249-919B-DAB5260890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AR"/>
          </a:p>
        </p:txBody>
      </p:sp>
      <p:pic>
        <p:nvPicPr>
          <p:cNvPr id="5" name="Marcador de contenido 4" descr="Captura de pantalla de un celular&#10;&#10;Descripción generada automáticamente">
            <a:extLst>
              <a:ext uri="{FF2B5EF4-FFF2-40B4-BE49-F238E27FC236}">
                <a16:creationId xmlns:a16="http://schemas.microsoft.com/office/drawing/2014/main" id="{5BD7E3D4-E27F-B540-9D98-B1B7FBFC89B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99199" y="261938"/>
            <a:ext cx="11077221" cy="6230937"/>
          </a:xfrm>
        </p:spPr>
      </p:pic>
    </p:spTree>
    <p:extLst>
      <p:ext uri="{BB962C8B-B14F-4D97-AF65-F5344CB8AC3E}">
        <p14:creationId xmlns:p14="http://schemas.microsoft.com/office/powerpoint/2010/main" val="39321735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62542EEC-4F7C-4AE2-933E-EAC8EB3FA3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8FAC608A-AA51-6F42-B7B1-FD08F817C7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41856" y="3113415"/>
            <a:ext cx="4036334" cy="2387600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5400" dirty="0" err="1"/>
              <a:t>Actividad</a:t>
            </a:r>
            <a:r>
              <a:rPr lang="en-US" sz="5400" dirty="0"/>
              <a:t> </a:t>
            </a:r>
            <a:r>
              <a:rPr lang="en-US" sz="5400" dirty="0" err="1"/>
              <a:t>Fisica</a:t>
            </a:r>
            <a:r>
              <a:rPr lang="en-US" sz="5400" dirty="0"/>
              <a:t> 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B81933D1-5615-42C7-9C0B-4EB7105CCE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149433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19C9EAEA-39D0-4B0E-A0EB-51E7B2674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6824" y="391886"/>
            <a:ext cx="6009366" cy="601707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Marcador de contenido 8" descr="Imagen que contiene texto&#10;&#10;Descripción generada automáticamente">
            <a:extLst>
              <a:ext uri="{FF2B5EF4-FFF2-40B4-BE49-F238E27FC236}">
                <a16:creationId xmlns:a16="http://schemas.microsoft.com/office/drawing/2014/main" id="{03337E8F-524E-6145-B57B-68722AD5124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r="3271" b="-2"/>
          <a:stretch/>
        </p:blipFill>
        <p:spPr>
          <a:xfrm>
            <a:off x="733507" y="666728"/>
            <a:ext cx="5536001" cy="5465791"/>
          </a:xfrm>
          <a:prstGeom prst="rect">
            <a:avLst/>
          </a:prstGeom>
        </p:spPr>
      </p:pic>
      <p:grpSp>
        <p:nvGrpSpPr>
          <p:cNvPr id="20" name="Group 19">
            <a:extLst>
              <a:ext uri="{FF2B5EF4-FFF2-40B4-BE49-F238E27FC236}">
                <a16:creationId xmlns:a16="http://schemas.microsoft.com/office/drawing/2014/main" id="{032D8612-31EB-44CF-A1D0-14FD4C7054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460480" y="3154317"/>
            <a:ext cx="731521" cy="673460"/>
            <a:chOff x="3940602" y="308034"/>
            <a:chExt cx="2116791" cy="3428999"/>
          </a:xfrm>
          <a:solidFill>
            <a:schemeClr val="accent4"/>
          </a:solidFill>
        </p:grpSpPr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F19A4A0F-1B59-4DB0-9764-D10936E9877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940602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F399A70F-F8CD-4992-9EF5-6CF15472E7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15626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48F4FEDC-6D80-458C-A665-075D9B9500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490650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96869815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95148C2-03D8-854E-92C9-CE2C7A8A44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7824" y="4712461"/>
            <a:ext cx="3895048" cy="1605083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4000" b="1" dirty="0"/>
              <a:t>EJERC</a:t>
            </a:r>
            <a:r>
              <a:rPr lang="en-US" sz="3600" b="1" dirty="0"/>
              <a:t>ICIOS DE ESTIRAMIENTO </a:t>
            </a:r>
          </a:p>
        </p:txBody>
      </p:sp>
      <p:sp>
        <p:nvSpPr>
          <p:cNvPr id="136" name="Rectangle 135">
            <a:extLst>
              <a:ext uri="{FF2B5EF4-FFF2-40B4-BE49-F238E27FC236}">
                <a16:creationId xmlns:a16="http://schemas.microsoft.com/office/drawing/2014/main" id="{5AAE9118-0436-4488-AC4A-C14DF6A7B6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2" y="1"/>
            <a:ext cx="12192002" cy="4489449"/>
          </a:xfrm>
          <a:prstGeom prst="rect">
            <a:avLst/>
          </a:prstGeom>
          <a:solidFill>
            <a:srgbClr val="C8CA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8" name="Rounded Rectangle 26">
            <a:extLst>
              <a:ext uri="{FF2B5EF4-FFF2-40B4-BE49-F238E27FC236}">
                <a16:creationId xmlns:a16="http://schemas.microsoft.com/office/drawing/2014/main" id="{48AADC38-41AB-482C-B8C3-6B9CD91B67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1564" y="320040"/>
            <a:ext cx="11548872" cy="3930315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Imagen 4" descr="Imagen que contiene piso, interior, persona, cuarto&#10;&#10;Descripción generada automáticamente">
            <a:extLst>
              <a:ext uri="{FF2B5EF4-FFF2-40B4-BE49-F238E27FC236}">
                <a16:creationId xmlns:a16="http://schemas.microsoft.com/office/drawing/2014/main" id="{958402FB-5DFE-3F49-B62E-FCE32968E49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6178" r="-2" b="-2"/>
          <a:stretch/>
        </p:blipFill>
        <p:spPr>
          <a:xfrm>
            <a:off x="640080" y="640080"/>
            <a:ext cx="5276088" cy="3291840"/>
          </a:xfrm>
          <a:prstGeom prst="rect">
            <a:avLst/>
          </a:prstGeom>
        </p:spPr>
      </p:pic>
      <p:pic>
        <p:nvPicPr>
          <p:cNvPr id="1025" name="Picture 1" descr="page1image55439344">
            <a:extLst>
              <a:ext uri="{FF2B5EF4-FFF2-40B4-BE49-F238E27FC236}">
                <a16:creationId xmlns:a16="http://schemas.microsoft.com/office/drawing/2014/main" id="{B3366EB4-3750-4D41-A297-7EF074CF273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2" b="5106"/>
          <a:stretch/>
        </p:blipFill>
        <p:spPr bwMode="auto">
          <a:xfrm>
            <a:off x="6272784" y="640080"/>
            <a:ext cx="5276088" cy="3291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29" name="Content Placeholder 1028">
            <a:extLst>
              <a:ext uri="{FF2B5EF4-FFF2-40B4-BE49-F238E27FC236}">
                <a16:creationId xmlns:a16="http://schemas.microsoft.com/office/drawing/2014/main" id="{0EAB1034-D261-40A5-8CB2-18FF079965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16168" y="4675886"/>
            <a:ext cx="6675627" cy="1605083"/>
          </a:xfrm>
        </p:spPr>
        <p:txBody>
          <a:bodyPr anchor="ctr">
            <a:normAutofit/>
          </a:bodyPr>
          <a:lstStyle/>
          <a:p>
            <a:r>
              <a:rPr lang="en-US" sz="4000" dirty="0"/>
              <a:t>EJERCICIOS DE RESITENCIA </a:t>
            </a:r>
          </a:p>
        </p:txBody>
      </p:sp>
    </p:spTree>
    <p:extLst>
      <p:ext uri="{BB962C8B-B14F-4D97-AF65-F5344CB8AC3E}">
        <p14:creationId xmlns:p14="http://schemas.microsoft.com/office/powerpoint/2010/main" val="384398658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7E3E5F56-04AC-48F6-B30E-D9C4C17816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alpha val="2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ounded Rectangle 26">
            <a:extLst>
              <a:ext uri="{FF2B5EF4-FFF2-40B4-BE49-F238E27FC236}">
                <a16:creationId xmlns:a16="http://schemas.microsoft.com/office/drawing/2014/main" id="{CDAEFB19-78B1-4412-8791-DEBC3BFF0E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6745" y="640080"/>
            <a:ext cx="10920415" cy="5577818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Marcador de contenido 4" descr="Imagen que contiene persona, interior, gente, tabla&#10;&#10;Descripción generada automáticamente">
            <a:extLst>
              <a:ext uri="{FF2B5EF4-FFF2-40B4-BE49-F238E27FC236}">
                <a16:creationId xmlns:a16="http://schemas.microsoft.com/office/drawing/2014/main" id="{1A401741-3357-D345-9815-6D027CC6399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19408" r="1" b="8348"/>
          <a:stretch/>
        </p:blipFill>
        <p:spPr>
          <a:xfrm>
            <a:off x="969264" y="960120"/>
            <a:ext cx="10277856" cy="4937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46804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020C988C-FAAD-4B22-8BA7-6B5DEFD8D1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2E4201D0-6830-1C45-862C-B252DF0366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373946"/>
            <a:ext cx="5114150" cy="1325563"/>
          </a:xfrm>
        </p:spPr>
        <p:txBody>
          <a:bodyPr>
            <a:normAutofit/>
          </a:bodyPr>
          <a:lstStyle/>
          <a:p>
            <a:r>
              <a:rPr lang="es-AR" b="1" dirty="0">
                <a:solidFill>
                  <a:schemeClr val="accent2"/>
                </a:solidFill>
              </a:rPr>
              <a:t>Definicion 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6CAA6E59-4BC5-4041-A604-CC0277D21C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1825625"/>
            <a:ext cx="5114150" cy="4351338"/>
          </a:xfrm>
        </p:spPr>
        <p:txBody>
          <a:bodyPr>
            <a:normAutofit/>
          </a:bodyPr>
          <a:lstStyle/>
          <a:p>
            <a:r>
              <a:rPr lang="es-AR" dirty="0"/>
              <a:t>Deriva del griego : perdida de carne </a:t>
            </a:r>
          </a:p>
          <a:p>
            <a:endParaRPr lang="es-AR" dirty="0"/>
          </a:p>
          <a:p>
            <a:endParaRPr lang="es-AR" dirty="0"/>
          </a:p>
          <a:p>
            <a:r>
              <a:rPr lang="es-AR" dirty="0"/>
              <a:t>Perdida de </a:t>
            </a:r>
            <a:r>
              <a:rPr lang="es-AR" dirty="0">
                <a:solidFill>
                  <a:srgbClr val="FF0000"/>
                </a:solidFill>
              </a:rPr>
              <a:t>Masa Muscular </a:t>
            </a:r>
            <a:r>
              <a:rPr lang="es-AR" dirty="0"/>
              <a:t>y </a:t>
            </a:r>
            <a:r>
              <a:rPr lang="es-AR" dirty="0">
                <a:solidFill>
                  <a:srgbClr val="FF0000"/>
                </a:solidFill>
              </a:rPr>
              <a:t>Fuerza Muscular </a:t>
            </a:r>
            <a:r>
              <a:rPr lang="es-AR" dirty="0"/>
              <a:t>que se da con el avance de la edad y que </a:t>
            </a:r>
            <a:r>
              <a:rPr lang="es-AR" dirty="0">
                <a:solidFill>
                  <a:srgbClr val="FF0000"/>
                </a:solidFill>
              </a:rPr>
              <a:t>Repercute en la vida cotidiana </a:t>
            </a: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A7B99495-F43F-4D80-A44F-2CB4764EB9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752635" y="2507215"/>
            <a:ext cx="947488" cy="921785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Arc 15">
            <a:extLst>
              <a:ext uri="{FF2B5EF4-FFF2-40B4-BE49-F238E27FC236}">
                <a16:creationId xmlns:a16="http://schemas.microsoft.com/office/drawing/2014/main" id="{70BEB1E7-2F88-40BC-B73D-42E5B6F80B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4432189" flipV="1">
            <a:off x="7537061" y="1878543"/>
            <a:ext cx="4592562" cy="4592562"/>
          </a:xfrm>
          <a:prstGeom prst="arc">
            <a:avLst>
              <a:gd name="adj1" fmla="val 16200000"/>
              <a:gd name="adj2" fmla="val 20093138"/>
            </a:avLst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B80D2AB4-8423-3146-8FC7-92487F9F80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39651" y="768924"/>
            <a:ext cx="2403889" cy="1800596"/>
          </a:xfrm>
          <a:custGeom>
            <a:avLst/>
            <a:gdLst/>
            <a:ahLst/>
            <a:cxnLst/>
            <a:rect l="l" t="t" r="r" b="b"/>
            <a:pathLst>
              <a:path w="2185353" h="2064564">
                <a:moveTo>
                  <a:pt x="65529" y="0"/>
                </a:moveTo>
                <a:lnTo>
                  <a:pt x="2119824" y="0"/>
                </a:lnTo>
                <a:cubicBezTo>
                  <a:pt x="2156015" y="0"/>
                  <a:pt x="2185353" y="29338"/>
                  <a:pt x="2185353" y="65529"/>
                </a:cubicBezTo>
                <a:lnTo>
                  <a:pt x="2185353" y="1999035"/>
                </a:lnTo>
                <a:cubicBezTo>
                  <a:pt x="2185353" y="2035226"/>
                  <a:pt x="2156015" y="2064564"/>
                  <a:pt x="2119824" y="2064564"/>
                </a:cubicBezTo>
                <a:lnTo>
                  <a:pt x="65529" y="2064564"/>
                </a:lnTo>
                <a:cubicBezTo>
                  <a:pt x="29338" y="2064564"/>
                  <a:pt x="0" y="2035226"/>
                  <a:pt x="0" y="1999035"/>
                </a:cubicBezTo>
                <a:lnTo>
                  <a:pt x="0" y="65529"/>
                </a:lnTo>
                <a:cubicBezTo>
                  <a:pt x="0" y="29338"/>
                  <a:pt x="29338" y="0"/>
                  <a:pt x="65529" y="0"/>
                </a:cubicBezTo>
                <a:close/>
              </a:path>
            </a:pathLst>
          </a:custGeom>
        </p:spPr>
      </p:pic>
      <p:pic>
        <p:nvPicPr>
          <p:cNvPr id="7" name="Imagen 6" descr="Imagen que contiene dibujo&#10;&#10;Descripción generada automáticamente">
            <a:extLst>
              <a:ext uri="{FF2B5EF4-FFF2-40B4-BE49-F238E27FC236}">
                <a16:creationId xmlns:a16="http://schemas.microsoft.com/office/drawing/2014/main" id="{6DAF66A4-9D23-014F-9B68-E3BF0A1647A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05926" y="3429731"/>
            <a:ext cx="2987191" cy="1822692"/>
          </a:xfrm>
          <a:custGeom>
            <a:avLst/>
            <a:gdLst/>
            <a:ahLst/>
            <a:cxnLst/>
            <a:rect l="l" t="t" r="r" b="b"/>
            <a:pathLst>
              <a:path w="2185353" h="2064564">
                <a:moveTo>
                  <a:pt x="65529" y="0"/>
                </a:moveTo>
                <a:lnTo>
                  <a:pt x="2119824" y="0"/>
                </a:lnTo>
                <a:cubicBezTo>
                  <a:pt x="2156015" y="0"/>
                  <a:pt x="2185353" y="29338"/>
                  <a:pt x="2185353" y="65529"/>
                </a:cubicBezTo>
                <a:lnTo>
                  <a:pt x="2185353" y="1999035"/>
                </a:lnTo>
                <a:cubicBezTo>
                  <a:pt x="2185353" y="2035226"/>
                  <a:pt x="2156015" y="2064564"/>
                  <a:pt x="2119824" y="2064564"/>
                </a:cubicBezTo>
                <a:lnTo>
                  <a:pt x="65529" y="2064564"/>
                </a:lnTo>
                <a:cubicBezTo>
                  <a:pt x="29338" y="2064564"/>
                  <a:pt x="0" y="2035226"/>
                  <a:pt x="0" y="1999035"/>
                </a:cubicBezTo>
                <a:lnTo>
                  <a:pt x="0" y="65529"/>
                </a:lnTo>
                <a:cubicBezTo>
                  <a:pt x="0" y="29338"/>
                  <a:pt x="29338" y="0"/>
                  <a:pt x="65529" y="0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0346405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82A5F716-98EF-42EF-A471-87C6DFDCC7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" panose="02060603020205020403"/>
              <a:ea typeface="+mn-ea"/>
              <a:cs typeface="+mn-cs"/>
            </a:endParaRP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B87687D8-4EF1-4EF2-BF7E-74BB4A3D18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931529">
            <a:off x="2173916" y="2300932"/>
            <a:ext cx="4418757" cy="4259609"/>
          </a:xfrm>
          <a:custGeom>
            <a:avLst/>
            <a:gdLst>
              <a:gd name="connsiteX0" fmla="*/ 404107 w 4507111"/>
              <a:gd name="connsiteY0" fmla="*/ 0 h 4344781"/>
              <a:gd name="connsiteX1" fmla="*/ 371857 w 4507111"/>
              <a:gd name="connsiteY1" fmla="*/ 117359 h 4344781"/>
              <a:gd name="connsiteX2" fmla="*/ 307833 w 4507111"/>
              <a:gd name="connsiteY2" fmla="*/ 632970 h 4344781"/>
              <a:gd name="connsiteX3" fmla="*/ 3569418 w 4507111"/>
              <a:gd name="connsiteY3" fmla="*/ 4141149 h 4344781"/>
              <a:gd name="connsiteX4" fmla="*/ 4440861 w 4507111"/>
              <a:gd name="connsiteY4" fmla="*/ 4332480 h 4344781"/>
              <a:gd name="connsiteX5" fmla="*/ 4507111 w 4507111"/>
              <a:gd name="connsiteY5" fmla="*/ 4341752 h 4344781"/>
              <a:gd name="connsiteX6" fmla="*/ 4296045 w 4507111"/>
              <a:gd name="connsiteY6" fmla="*/ 4344781 h 4344781"/>
              <a:gd name="connsiteX7" fmla="*/ 3749565 w 4507111"/>
              <a:gd name="connsiteY7" fmla="*/ 4321853 h 4344781"/>
              <a:gd name="connsiteX8" fmla="*/ 36764 w 4507111"/>
              <a:gd name="connsiteY8" fmla="*/ 1629794 h 4344781"/>
              <a:gd name="connsiteX9" fmla="*/ 300069 w 4507111"/>
              <a:gd name="connsiteY9" fmla="*/ 144750 h 43447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507111" h="4344781">
                <a:moveTo>
                  <a:pt x="404107" y="0"/>
                </a:moveTo>
                <a:lnTo>
                  <a:pt x="371857" y="117359"/>
                </a:lnTo>
                <a:cubicBezTo>
                  <a:pt x="333827" y="278567"/>
                  <a:pt x="311875" y="450459"/>
                  <a:pt x="307833" y="632970"/>
                </a:cubicBezTo>
                <a:cubicBezTo>
                  <a:pt x="264711" y="2579752"/>
                  <a:pt x="2253987" y="3769243"/>
                  <a:pt x="3569418" y="4141149"/>
                </a:cubicBezTo>
                <a:cubicBezTo>
                  <a:pt x="3816061" y="4210881"/>
                  <a:pt x="4114807" y="4279754"/>
                  <a:pt x="4440861" y="4332480"/>
                </a:cubicBezTo>
                <a:lnTo>
                  <a:pt x="4507111" y="4341752"/>
                </a:lnTo>
                <a:lnTo>
                  <a:pt x="4296045" y="4344781"/>
                </a:lnTo>
                <a:cubicBezTo>
                  <a:pt x="4097363" y="4343711"/>
                  <a:pt x="3912623" y="4335104"/>
                  <a:pt x="3749565" y="4321853"/>
                </a:cubicBezTo>
                <a:cubicBezTo>
                  <a:pt x="2445102" y="4215850"/>
                  <a:pt x="356405" y="3466499"/>
                  <a:pt x="36764" y="1629794"/>
                </a:cubicBezTo>
                <a:cubicBezTo>
                  <a:pt x="-63123" y="1055823"/>
                  <a:pt x="45741" y="555869"/>
                  <a:pt x="300069" y="144750"/>
                </a:cubicBezTo>
                <a:close/>
              </a:path>
            </a:pathLst>
          </a:custGeom>
          <a:solidFill>
            <a:schemeClr val="tx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" panose="02060603020205020403"/>
              <a:ea typeface="+mn-ea"/>
              <a:cs typeface="+mn-cs"/>
            </a:endParaRPr>
          </a:p>
        </p:txBody>
      </p:sp>
      <p:pic>
        <p:nvPicPr>
          <p:cNvPr id="5" name="Marcador de contenido 4" descr="Imagen que contiene exterior, persona, hombre, joven&#10;&#10;Descripción generada automáticamente">
            <a:extLst>
              <a:ext uri="{FF2B5EF4-FFF2-40B4-BE49-F238E27FC236}">
                <a16:creationId xmlns:a16="http://schemas.microsoft.com/office/drawing/2014/main" id="{403F5D2C-3D40-A147-8563-41FEBED1D4B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6369" r="5359" b="1"/>
          <a:stretch/>
        </p:blipFill>
        <p:spPr>
          <a:xfrm>
            <a:off x="2354578" y="544297"/>
            <a:ext cx="7761924" cy="5343065"/>
          </a:xfrm>
          <a:custGeom>
            <a:avLst/>
            <a:gdLst/>
            <a:ahLst/>
            <a:cxnLst/>
            <a:rect l="l" t="t" r="r" b="b"/>
            <a:pathLst>
              <a:path w="7761924" h="5343065">
                <a:moveTo>
                  <a:pt x="3025687" y="76"/>
                </a:moveTo>
                <a:cubicBezTo>
                  <a:pt x="3140786" y="756"/>
                  <a:pt x="3256631" y="6055"/>
                  <a:pt x="3372722" y="16088"/>
                </a:cubicBezTo>
                <a:cubicBezTo>
                  <a:pt x="5230178" y="176616"/>
                  <a:pt x="7761924" y="1424594"/>
                  <a:pt x="7761924" y="3316816"/>
                </a:cubicBezTo>
                <a:cubicBezTo>
                  <a:pt x="7646022" y="5237647"/>
                  <a:pt x="4988715" y="5423921"/>
                  <a:pt x="3701109" y="5320611"/>
                </a:cubicBezTo>
                <a:cubicBezTo>
                  <a:pt x="2413504" y="5217301"/>
                  <a:pt x="351800" y="4486992"/>
                  <a:pt x="36290" y="2696959"/>
                </a:cubicBezTo>
                <a:cubicBezTo>
                  <a:pt x="-259500" y="1018804"/>
                  <a:pt x="1299198" y="-10133"/>
                  <a:pt x="3025687" y="76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15808136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16">
            <a:extLst>
              <a:ext uri="{FF2B5EF4-FFF2-40B4-BE49-F238E27FC236}">
                <a16:creationId xmlns:a16="http://schemas.microsoft.com/office/drawing/2014/main" id="{B05E4F47-B148-49E0-B472-BBF1493155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6421721" cy="6858000"/>
          </a:xfrm>
          <a:prstGeom prst="rect">
            <a:avLst/>
          </a:prstGeom>
          <a:gradFill>
            <a:gsLst>
              <a:gs pos="0">
                <a:schemeClr val="accent1">
                  <a:lumMod val="100000"/>
                  <a:alpha val="82000"/>
                </a:schemeClr>
              </a:gs>
              <a:gs pos="25000">
                <a:schemeClr val="accent1">
                  <a:alpha val="60000"/>
                </a:schemeClr>
              </a:gs>
              <a:gs pos="94000">
                <a:schemeClr val="bg2">
                  <a:lumMod val="75000"/>
                </a:schemeClr>
              </a:gs>
              <a:gs pos="100000">
                <a:schemeClr val="bg2">
                  <a:lumMod val="7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6" name="Picture 18">
            <a:extLst>
              <a:ext uri="{FF2B5EF4-FFF2-40B4-BE49-F238E27FC236}">
                <a16:creationId xmlns:a16="http://schemas.microsoft.com/office/drawing/2014/main" id="{7A2CE8EB-F719-4F84-9E91-F538438CAC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3F4891D0-71A9-834B-9047-FBE0FDFF06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17740" y="802955"/>
            <a:ext cx="4766330" cy="1454051"/>
          </a:xfrm>
        </p:spPr>
        <p:txBody>
          <a:bodyPr>
            <a:normAutofit/>
          </a:bodyPr>
          <a:lstStyle/>
          <a:p>
            <a:r>
              <a:rPr lang="es-AR" sz="3600" dirty="0">
                <a:solidFill>
                  <a:srgbClr val="000000"/>
                </a:solidFill>
              </a:rPr>
              <a:t>NO HACERLO </a:t>
            </a:r>
          </a:p>
        </p:txBody>
      </p:sp>
      <p:sp>
        <p:nvSpPr>
          <p:cNvPr id="27" name="Freeform 50">
            <a:extLst>
              <a:ext uri="{FF2B5EF4-FFF2-40B4-BE49-F238E27FC236}">
                <a16:creationId xmlns:a16="http://schemas.microsoft.com/office/drawing/2014/main" id="{684BF3E1-C321-4F38-85CF-FEBBEEC15E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581159"/>
            <a:ext cx="5464879" cy="6276841"/>
          </a:xfrm>
          <a:custGeom>
            <a:avLst/>
            <a:gdLst>
              <a:gd name="connsiteX0" fmla="*/ 3299930 w 5464879"/>
              <a:gd name="connsiteY0" fmla="*/ 0 h 6276841"/>
              <a:gd name="connsiteX1" fmla="*/ 5398992 w 5464879"/>
              <a:gd name="connsiteY1" fmla="*/ 753544 h 6276841"/>
              <a:gd name="connsiteX2" fmla="*/ 5464879 w 5464879"/>
              <a:gd name="connsiteY2" fmla="*/ 813426 h 6276841"/>
              <a:gd name="connsiteX3" fmla="*/ 5464879 w 5464879"/>
              <a:gd name="connsiteY3" fmla="*/ 5786434 h 6276841"/>
              <a:gd name="connsiteX4" fmla="*/ 5398992 w 5464879"/>
              <a:gd name="connsiteY4" fmla="*/ 5846317 h 6276841"/>
              <a:gd name="connsiteX5" fmla="*/ 4872873 w 5464879"/>
              <a:gd name="connsiteY5" fmla="*/ 6201577 h 6276841"/>
              <a:gd name="connsiteX6" fmla="*/ 4716632 w 5464879"/>
              <a:gd name="connsiteY6" fmla="*/ 6276841 h 6276841"/>
              <a:gd name="connsiteX7" fmla="*/ 1883227 w 5464879"/>
              <a:gd name="connsiteY7" fmla="*/ 6276841 h 6276841"/>
              <a:gd name="connsiteX8" fmla="*/ 1726987 w 5464879"/>
              <a:gd name="connsiteY8" fmla="*/ 6201577 h 6276841"/>
              <a:gd name="connsiteX9" fmla="*/ 0 w 5464879"/>
              <a:gd name="connsiteY9" fmla="*/ 3299930 h 6276841"/>
              <a:gd name="connsiteX10" fmla="*/ 3299930 w 5464879"/>
              <a:gd name="connsiteY10" fmla="*/ 0 h 62768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464879" h="6276841">
                <a:moveTo>
                  <a:pt x="3299930" y="0"/>
                </a:moveTo>
                <a:cubicBezTo>
                  <a:pt x="4097274" y="0"/>
                  <a:pt x="4828569" y="282789"/>
                  <a:pt x="5398992" y="753544"/>
                </a:cubicBezTo>
                <a:lnTo>
                  <a:pt x="5464879" y="813426"/>
                </a:lnTo>
                <a:lnTo>
                  <a:pt x="5464879" y="5786434"/>
                </a:lnTo>
                <a:lnTo>
                  <a:pt x="5398992" y="5846317"/>
                </a:lnTo>
                <a:cubicBezTo>
                  <a:pt x="5236014" y="5980818"/>
                  <a:pt x="5059904" y="6099975"/>
                  <a:pt x="4872873" y="6201577"/>
                </a:cubicBezTo>
                <a:lnTo>
                  <a:pt x="4716632" y="6276841"/>
                </a:lnTo>
                <a:lnTo>
                  <a:pt x="1883227" y="6276841"/>
                </a:lnTo>
                <a:lnTo>
                  <a:pt x="1726987" y="6201577"/>
                </a:lnTo>
                <a:cubicBezTo>
                  <a:pt x="698316" y="5642769"/>
                  <a:pt x="0" y="4552900"/>
                  <a:pt x="0" y="3299930"/>
                </a:cubicBezTo>
                <a:cubicBezTo>
                  <a:pt x="0" y="1477429"/>
                  <a:pt x="1477429" y="0"/>
                  <a:pt x="3299930" y="0"/>
                </a:cubicBezTo>
                <a:close/>
              </a:path>
            </a:pathLst>
          </a:custGeom>
          <a:solidFill>
            <a:srgbClr val="FFFFFF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bg2">
                    <a:lumMod val="75000"/>
                  </a:schemeClr>
                </a:gs>
                <a:gs pos="100000">
                  <a:schemeClr val="bg2">
                    <a:lumMod val="75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5" name="Marcador de contenido 4" descr="Imagen que contiene deporte, interior, sostener, tabla&#10;&#10;Descripción generada automáticamente">
            <a:extLst>
              <a:ext uri="{FF2B5EF4-FFF2-40B4-BE49-F238E27FC236}">
                <a16:creationId xmlns:a16="http://schemas.microsoft.com/office/drawing/2014/main" id="{394D8B8F-D6D7-F74A-8C49-20852E14275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1916" r="17504"/>
          <a:stretch/>
        </p:blipFill>
        <p:spPr>
          <a:xfrm>
            <a:off x="338328" y="2441901"/>
            <a:ext cx="4142232" cy="28977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325458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F837543A-6020-4505-A233-C9DB4BF740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18085F34-6D12-9444-8B02-23D691FD0C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5558489" cy="1325563"/>
          </a:xfrm>
        </p:spPr>
        <p:txBody>
          <a:bodyPr>
            <a:normAutofit/>
          </a:bodyPr>
          <a:lstStyle/>
          <a:p>
            <a:r>
              <a:rPr lang="es-AR" dirty="0"/>
              <a:t>GUIA DE EJERCICIOS </a:t>
            </a:r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35B16301-FB18-48BA-A6DD-C37CAF6F9A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208695" y="1"/>
            <a:ext cx="1135066" cy="477997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2A07E43A-BF9C-FC48-B1C0-D9AC177E51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558489" cy="4351338"/>
          </a:xfrm>
        </p:spPr>
        <p:txBody>
          <a:bodyPr>
            <a:normAutofit/>
          </a:bodyPr>
          <a:lstStyle/>
          <a:p>
            <a:r>
              <a:rPr lang="es-AR" dirty="0">
                <a:hlinkClick r:id="rId2"/>
              </a:rPr>
              <a:t>https://www.nia.nih.gov/health/ejercicios-fortalecimiento-adultos-mayores</a:t>
            </a:r>
            <a:endParaRPr lang="es-AR" dirty="0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C3C0D90E-074A-4F52-9B11-B52BEF4BCB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21310" y="2624479"/>
            <a:ext cx="812427" cy="812427"/>
          </a:xfrm>
          <a:prstGeom prst="ellipse">
            <a:avLst/>
          </a:prstGeom>
          <a:noFill/>
          <a:ln w="12700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Block Arc 13">
            <a:extLst>
              <a:ext uri="{FF2B5EF4-FFF2-40B4-BE49-F238E27FC236}">
                <a16:creationId xmlns:a16="http://schemas.microsoft.com/office/drawing/2014/main" id="{CABBD4C1-E6F8-46F6-8152-A8A97490BF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8912417" y="1218531"/>
            <a:ext cx="2387600" cy="2387600"/>
          </a:xfrm>
          <a:prstGeom prst="blockArc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83BA5EF5-1FE9-4BF9-83BB-269BCDDF61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21310" y="0"/>
            <a:ext cx="2315251" cy="1550992"/>
          </a:xfrm>
          <a:custGeom>
            <a:avLst/>
            <a:gdLst>
              <a:gd name="connsiteX0" fmla="*/ 0 w 2315251"/>
              <a:gd name="connsiteY0" fmla="*/ 0 h 1550992"/>
              <a:gd name="connsiteX1" fmla="*/ 138700 w 2315251"/>
              <a:gd name="connsiteY1" fmla="*/ 0 h 1550992"/>
              <a:gd name="connsiteX2" fmla="*/ 138700 w 2315251"/>
              <a:gd name="connsiteY2" fmla="*/ 1361400 h 1550992"/>
              <a:gd name="connsiteX3" fmla="*/ 2107387 w 2315251"/>
              <a:gd name="connsiteY3" fmla="*/ 222673 h 1550992"/>
              <a:gd name="connsiteX4" fmla="*/ 1722420 w 2315251"/>
              <a:gd name="connsiteY4" fmla="*/ 0 h 1550992"/>
              <a:gd name="connsiteX5" fmla="*/ 1999436 w 2315251"/>
              <a:gd name="connsiteY5" fmla="*/ 0 h 1550992"/>
              <a:gd name="connsiteX6" fmla="*/ 2280549 w 2315251"/>
              <a:gd name="connsiteY6" fmla="*/ 162605 h 1550992"/>
              <a:gd name="connsiteX7" fmla="*/ 2305953 w 2315251"/>
              <a:gd name="connsiteY7" fmla="*/ 257336 h 1550992"/>
              <a:gd name="connsiteX8" fmla="*/ 2280549 w 2315251"/>
              <a:gd name="connsiteY8" fmla="*/ 282740 h 1550992"/>
              <a:gd name="connsiteX9" fmla="*/ 104026 w 2315251"/>
              <a:gd name="connsiteY9" fmla="*/ 1541710 h 1550992"/>
              <a:gd name="connsiteX10" fmla="*/ 69351 w 2315251"/>
              <a:gd name="connsiteY10" fmla="*/ 1550992 h 1550992"/>
              <a:gd name="connsiteX11" fmla="*/ 0 w 2315251"/>
              <a:gd name="connsiteY11" fmla="*/ 1481643 h 15509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315251" h="1550992">
                <a:moveTo>
                  <a:pt x="0" y="0"/>
                </a:moveTo>
                <a:lnTo>
                  <a:pt x="138700" y="0"/>
                </a:lnTo>
                <a:lnTo>
                  <a:pt x="138700" y="1361400"/>
                </a:lnTo>
                <a:lnTo>
                  <a:pt x="2107387" y="222673"/>
                </a:lnTo>
                <a:lnTo>
                  <a:pt x="1722420" y="0"/>
                </a:lnTo>
                <a:lnTo>
                  <a:pt x="1999436" y="0"/>
                </a:lnTo>
                <a:lnTo>
                  <a:pt x="2280549" y="162605"/>
                </a:lnTo>
                <a:cubicBezTo>
                  <a:pt x="2313720" y="181745"/>
                  <a:pt x="2325104" y="224155"/>
                  <a:pt x="2305953" y="257336"/>
                </a:cubicBezTo>
                <a:cubicBezTo>
                  <a:pt x="2299872" y="267889"/>
                  <a:pt x="2291101" y="276648"/>
                  <a:pt x="2280549" y="282740"/>
                </a:cubicBezTo>
                <a:lnTo>
                  <a:pt x="104026" y="1541710"/>
                </a:lnTo>
                <a:cubicBezTo>
                  <a:pt x="93484" y="1547802"/>
                  <a:pt x="81523" y="1551003"/>
                  <a:pt x="69351" y="1550992"/>
                </a:cubicBezTo>
                <a:cubicBezTo>
                  <a:pt x="31049" y="1550992"/>
                  <a:pt x="0" y="1519944"/>
                  <a:pt x="0" y="1481643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4B3BCACB-5880-460B-9606-8C433A9AF9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724638" y="1331572"/>
            <a:ext cx="0" cy="1597708"/>
          </a:xfrm>
          <a:prstGeom prst="line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88853921-7BC9-4BDE-ACAB-133C683C82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005550" y="4112081"/>
            <a:ext cx="1186451" cy="1771650"/>
          </a:xfrm>
          <a:custGeom>
            <a:avLst/>
            <a:gdLst>
              <a:gd name="connsiteX0" fmla="*/ 61913 w 1186451"/>
              <a:gd name="connsiteY0" fmla="*/ 0 h 1771650"/>
              <a:gd name="connsiteX1" fmla="*/ 1186451 w 1186451"/>
              <a:gd name="connsiteY1" fmla="*/ 0 h 1771650"/>
              <a:gd name="connsiteX2" fmla="*/ 1186451 w 1186451"/>
              <a:gd name="connsiteY2" fmla="*/ 123825 h 1771650"/>
              <a:gd name="connsiteX3" fmla="*/ 123825 w 1186451"/>
              <a:gd name="connsiteY3" fmla="*/ 123825 h 1771650"/>
              <a:gd name="connsiteX4" fmla="*/ 123825 w 1186451"/>
              <a:gd name="connsiteY4" fmla="*/ 1647825 h 1771650"/>
              <a:gd name="connsiteX5" fmla="*/ 1186451 w 1186451"/>
              <a:gd name="connsiteY5" fmla="*/ 1647825 h 1771650"/>
              <a:gd name="connsiteX6" fmla="*/ 1186451 w 1186451"/>
              <a:gd name="connsiteY6" fmla="*/ 1771650 h 1771650"/>
              <a:gd name="connsiteX7" fmla="*/ 61913 w 1186451"/>
              <a:gd name="connsiteY7" fmla="*/ 1771650 h 1771650"/>
              <a:gd name="connsiteX8" fmla="*/ 0 w 1186451"/>
              <a:gd name="connsiteY8" fmla="*/ 1709738 h 1771650"/>
              <a:gd name="connsiteX9" fmla="*/ 0 w 1186451"/>
              <a:gd name="connsiteY9" fmla="*/ 61913 h 1771650"/>
              <a:gd name="connsiteX10" fmla="*/ 61913 w 1186451"/>
              <a:gd name="connsiteY10" fmla="*/ 0 h 1771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186451" h="1771650">
                <a:moveTo>
                  <a:pt x="61913" y="0"/>
                </a:moveTo>
                <a:lnTo>
                  <a:pt x="1186451" y="0"/>
                </a:lnTo>
                <a:lnTo>
                  <a:pt x="1186451" y="123825"/>
                </a:lnTo>
                <a:lnTo>
                  <a:pt x="123825" y="123825"/>
                </a:lnTo>
                <a:lnTo>
                  <a:pt x="123825" y="1647825"/>
                </a:lnTo>
                <a:lnTo>
                  <a:pt x="1186451" y="1647825"/>
                </a:lnTo>
                <a:lnTo>
                  <a:pt x="1186451" y="1771650"/>
                </a:lnTo>
                <a:lnTo>
                  <a:pt x="61913" y="1771650"/>
                </a:lnTo>
                <a:cubicBezTo>
                  <a:pt x="27719" y="1771650"/>
                  <a:pt x="0" y="1743932"/>
                  <a:pt x="0" y="1709738"/>
                </a:cubicBezTo>
                <a:lnTo>
                  <a:pt x="0" y="61913"/>
                </a:lnTo>
                <a:cubicBezTo>
                  <a:pt x="0" y="27719"/>
                  <a:pt x="27719" y="0"/>
                  <a:pt x="61913" y="0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2" name="Arc 21">
            <a:extLst>
              <a:ext uri="{FF2B5EF4-FFF2-40B4-BE49-F238E27FC236}">
                <a16:creationId xmlns:a16="http://schemas.microsoft.com/office/drawing/2014/main" id="{09192968-3AE7-4470-A61C-97294BB927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992895">
            <a:off x="6086940" y="4145122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3AB72E55-43E4-4356-BFE8-E2102CB0B5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21310" y="4962670"/>
            <a:ext cx="2643352" cy="1895331"/>
          </a:xfrm>
          <a:custGeom>
            <a:avLst/>
            <a:gdLst>
              <a:gd name="connsiteX0" fmla="*/ 1321676 w 2643352"/>
              <a:gd name="connsiteY0" fmla="*/ 0 h 1895331"/>
              <a:gd name="connsiteX1" fmla="*/ 2643352 w 2643352"/>
              <a:gd name="connsiteY1" fmla="*/ 1321676 h 1895331"/>
              <a:gd name="connsiteX2" fmla="*/ 2539488 w 2643352"/>
              <a:gd name="connsiteY2" fmla="*/ 1836132 h 1895331"/>
              <a:gd name="connsiteX3" fmla="*/ 2510970 w 2643352"/>
              <a:gd name="connsiteY3" fmla="*/ 1895331 h 1895331"/>
              <a:gd name="connsiteX4" fmla="*/ 132382 w 2643352"/>
              <a:gd name="connsiteY4" fmla="*/ 1895331 h 1895331"/>
              <a:gd name="connsiteX5" fmla="*/ 103864 w 2643352"/>
              <a:gd name="connsiteY5" fmla="*/ 1836132 h 1895331"/>
              <a:gd name="connsiteX6" fmla="*/ 0 w 2643352"/>
              <a:gd name="connsiteY6" fmla="*/ 1321676 h 1895331"/>
              <a:gd name="connsiteX7" fmla="*/ 1321676 w 2643352"/>
              <a:gd name="connsiteY7" fmla="*/ 0 h 18953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643352" h="1895331">
                <a:moveTo>
                  <a:pt x="1321676" y="0"/>
                </a:moveTo>
                <a:cubicBezTo>
                  <a:pt x="2051617" y="0"/>
                  <a:pt x="2643352" y="591735"/>
                  <a:pt x="2643352" y="1321676"/>
                </a:cubicBezTo>
                <a:cubicBezTo>
                  <a:pt x="2643352" y="1504161"/>
                  <a:pt x="2606369" y="1678009"/>
                  <a:pt x="2539488" y="1836132"/>
                </a:cubicBezTo>
                <a:lnTo>
                  <a:pt x="2510970" y="1895331"/>
                </a:lnTo>
                <a:lnTo>
                  <a:pt x="132382" y="1895331"/>
                </a:lnTo>
                <a:lnTo>
                  <a:pt x="103864" y="1836132"/>
                </a:lnTo>
                <a:cubicBezTo>
                  <a:pt x="36984" y="1678009"/>
                  <a:pt x="0" y="1504161"/>
                  <a:pt x="0" y="1321676"/>
                </a:cubicBezTo>
                <a:cubicBezTo>
                  <a:pt x="0" y="591735"/>
                  <a:pt x="591735" y="0"/>
                  <a:pt x="132167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203072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EF359C0-D053-3E4E-9501-4C157399C9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AR"/>
          </a:p>
        </p:txBody>
      </p:sp>
      <p:pic>
        <p:nvPicPr>
          <p:cNvPr id="5" name="Marcador de contenido 4" descr="Captura de pantalla de un celular&#10;&#10;Descripción generada automáticamente">
            <a:extLst>
              <a:ext uri="{FF2B5EF4-FFF2-40B4-BE49-F238E27FC236}">
                <a16:creationId xmlns:a16="http://schemas.microsoft.com/office/drawing/2014/main" id="{E79D7D1D-B96E-AA49-AE80-FB8FCC30EA4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279876"/>
            <a:ext cx="11045332" cy="6212999"/>
          </a:xfrm>
        </p:spPr>
      </p:pic>
    </p:spTree>
    <p:extLst>
      <p:ext uri="{BB962C8B-B14F-4D97-AF65-F5344CB8AC3E}">
        <p14:creationId xmlns:p14="http://schemas.microsoft.com/office/powerpoint/2010/main" val="242512649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AFA67CD3-AB4E-4A7A-BEB8-53C445D8C4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3726"/>
            <a:ext cx="5614875" cy="6858000"/>
          </a:xfrm>
          <a:prstGeom prst="rect">
            <a:avLst/>
          </a:prstGeom>
          <a:gradFill>
            <a:gsLst>
              <a:gs pos="0">
                <a:schemeClr val="accent1">
                  <a:lumMod val="100000"/>
                  <a:alpha val="82000"/>
                </a:schemeClr>
              </a:gs>
              <a:gs pos="25000">
                <a:schemeClr val="accent1">
                  <a:alpha val="60000"/>
                </a:schemeClr>
              </a:gs>
              <a:gs pos="94000">
                <a:schemeClr val="bg2">
                  <a:lumMod val="75000"/>
                </a:schemeClr>
              </a:gs>
              <a:gs pos="100000">
                <a:schemeClr val="bg2">
                  <a:lumMod val="7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07CF545F-9C2E-4446-97CD-AD92990C2B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980718FB-D607-F346-90FA-C698587CBC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4105" y="802955"/>
            <a:ext cx="4977976" cy="1454051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kern="1200">
                <a:solidFill>
                  <a:srgbClr val="000000"/>
                </a:solidFill>
                <a:latin typeface="+mj-lt"/>
                <a:ea typeface="+mj-ea"/>
                <a:cs typeface="+mj-cs"/>
              </a:rPr>
              <a:t>Protocolo Lace : Leucina Y ACEi </a:t>
            </a:r>
          </a:p>
        </p:txBody>
      </p:sp>
      <p:sp>
        <p:nvSpPr>
          <p:cNvPr id="15" name="Freeform 62">
            <a:extLst>
              <a:ext uri="{FF2B5EF4-FFF2-40B4-BE49-F238E27FC236}">
                <a16:creationId xmlns:a16="http://schemas.microsoft.com/office/drawing/2014/main" id="{339C8D78-A644-462F-B674-F440635E53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738619"/>
            <a:ext cx="5000438" cy="5400962"/>
          </a:xfrm>
          <a:custGeom>
            <a:avLst/>
            <a:gdLst>
              <a:gd name="connsiteX0" fmla="*/ 2299956 w 5000438"/>
              <a:gd name="connsiteY0" fmla="*/ 0 h 5400962"/>
              <a:gd name="connsiteX1" fmla="*/ 5000438 w 5000438"/>
              <a:gd name="connsiteY1" fmla="*/ 2700481 h 5400962"/>
              <a:gd name="connsiteX2" fmla="*/ 2299956 w 5000438"/>
              <a:gd name="connsiteY2" fmla="*/ 5400962 h 5400962"/>
              <a:gd name="connsiteX3" fmla="*/ 60675 w 5000438"/>
              <a:gd name="connsiteY3" fmla="*/ 4210346 h 5400962"/>
              <a:gd name="connsiteX4" fmla="*/ 0 w 5000438"/>
              <a:gd name="connsiteY4" fmla="*/ 4110472 h 5400962"/>
              <a:gd name="connsiteX5" fmla="*/ 0 w 5000438"/>
              <a:gd name="connsiteY5" fmla="*/ 1290491 h 5400962"/>
              <a:gd name="connsiteX6" fmla="*/ 60675 w 5000438"/>
              <a:gd name="connsiteY6" fmla="*/ 1190617 h 5400962"/>
              <a:gd name="connsiteX7" fmla="*/ 2299956 w 5000438"/>
              <a:gd name="connsiteY7" fmla="*/ 0 h 5400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000438" h="5400962">
                <a:moveTo>
                  <a:pt x="2299956" y="0"/>
                </a:moveTo>
                <a:cubicBezTo>
                  <a:pt x="3791390" y="0"/>
                  <a:pt x="5000438" y="1209047"/>
                  <a:pt x="5000438" y="2700481"/>
                </a:cubicBezTo>
                <a:cubicBezTo>
                  <a:pt x="5000438" y="4191915"/>
                  <a:pt x="3791390" y="5400962"/>
                  <a:pt x="2299956" y="5400962"/>
                </a:cubicBezTo>
                <a:cubicBezTo>
                  <a:pt x="1367810" y="5400962"/>
                  <a:pt x="545971" y="4928678"/>
                  <a:pt x="60675" y="4210346"/>
                </a:cubicBezTo>
                <a:lnTo>
                  <a:pt x="0" y="4110472"/>
                </a:lnTo>
                <a:lnTo>
                  <a:pt x="0" y="1290491"/>
                </a:lnTo>
                <a:lnTo>
                  <a:pt x="60675" y="1190617"/>
                </a:lnTo>
                <a:cubicBezTo>
                  <a:pt x="545971" y="472284"/>
                  <a:pt x="1367810" y="0"/>
                  <a:pt x="2299956" y="0"/>
                </a:cubicBezTo>
                <a:close/>
              </a:path>
            </a:pathLst>
          </a:custGeom>
          <a:solidFill>
            <a:srgbClr val="FFFFFF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bg2">
                    <a:lumMod val="85000"/>
                  </a:schemeClr>
                </a:gs>
                <a:gs pos="100000">
                  <a:schemeClr val="bg2">
                    <a:lumMod val="85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5" name="Marcador de contenido 4">
            <a:extLst>
              <a:ext uri="{FF2B5EF4-FFF2-40B4-BE49-F238E27FC236}">
                <a16:creationId xmlns:a16="http://schemas.microsoft.com/office/drawing/2014/main" id="{799D3DB3-094F-F64E-83A0-B9F023720DC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29349" y="2409210"/>
            <a:ext cx="3661831" cy="2059779"/>
          </a:xfrm>
          <a:prstGeom prst="rect">
            <a:avLst/>
          </a:prstGeom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A2C64940-85BC-8244-B4EF-7186D852CE48}"/>
              </a:ext>
            </a:extLst>
          </p:cNvPr>
          <p:cNvSpPr txBox="1"/>
          <p:nvPr/>
        </p:nvSpPr>
        <p:spPr>
          <a:xfrm>
            <a:off x="6090574" y="2421682"/>
            <a:ext cx="4977578" cy="36392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>
                <a:solidFill>
                  <a:srgbClr val="000000"/>
                </a:solidFill>
              </a:rPr>
              <a:t>Estudio miulticentrico en UK 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>
                <a:solidFill>
                  <a:srgbClr val="000000"/>
                </a:solidFill>
              </a:rPr>
              <a:t>15 centros 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>
                <a:solidFill>
                  <a:srgbClr val="000000"/>
                </a:solidFill>
              </a:rPr>
              <a:t>Pacientes mayores de 70 años con sarcopenia definida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>
                <a:solidFill>
                  <a:srgbClr val="000000"/>
                </a:solidFill>
              </a:rPr>
              <a:t>1 año 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>
                <a:solidFill>
                  <a:srgbClr val="000000"/>
                </a:solidFill>
              </a:rPr>
              <a:t>Controlado con placebo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>
                <a:solidFill>
                  <a:srgbClr val="000000"/>
                </a:solidFill>
              </a:rPr>
              <a:t>Objetivo primario : cambio en metodo de actividad fisica 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>
                <a:solidFill>
                  <a:srgbClr val="000000"/>
                </a:solidFill>
              </a:rPr>
              <a:t>Objetivo secundario : masa muscular , caidas </a:t>
            </a:r>
          </a:p>
        </p:txBody>
      </p:sp>
    </p:spTree>
    <p:extLst>
      <p:ext uri="{BB962C8B-B14F-4D97-AF65-F5344CB8AC3E}">
        <p14:creationId xmlns:p14="http://schemas.microsoft.com/office/powerpoint/2010/main" val="297628902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5" name="Picture 1" descr="page1image24781760">
            <a:extLst>
              <a:ext uri="{FF2B5EF4-FFF2-40B4-BE49-F238E27FC236}">
                <a16:creationId xmlns:a16="http://schemas.microsoft.com/office/drawing/2014/main" id="{94842474-BB3D-EC44-ABA6-37FAAC71237F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2" b="8294"/>
          <a:stretch/>
        </p:blipFill>
        <p:spPr bwMode="auto">
          <a:xfrm>
            <a:off x="2005273" y="365126"/>
            <a:ext cx="8167428" cy="562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dondear rectángulo de esquina diagonal 2">
            <a:extLst>
              <a:ext uri="{FF2B5EF4-FFF2-40B4-BE49-F238E27FC236}">
                <a16:creationId xmlns:a16="http://schemas.microsoft.com/office/drawing/2014/main" id="{F9449ED0-CBA6-A04F-A74D-841405A11766}"/>
              </a:ext>
            </a:extLst>
          </p:cNvPr>
          <p:cNvSpPr/>
          <p:nvPr/>
        </p:nvSpPr>
        <p:spPr>
          <a:xfrm>
            <a:off x="2317898" y="2126512"/>
            <a:ext cx="7854803" cy="489097"/>
          </a:xfrm>
          <a:prstGeom prst="round2Diag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77489726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82A5F716-98EF-42EF-A471-87C6DFDCC7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" panose="02060603020205020403"/>
              <a:ea typeface="+mn-ea"/>
              <a:cs typeface="+mn-cs"/>
            </a:endParaRP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B87687D8-4EF1-4EF2-BF7E-74BB4A3D18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931529">
            <a:off x="2173916" y="2300932"/>
            <a:ext cx="4418757" cy="4259609"/>
          </a:xfrm>
          <a:custGeom>
            <a:avLst/>
            <a:gdLst>
              <a:gd name="connsiteX0" fmla="*/ 404107 w 4507111"/>
              <a:gd name="connsiteY0" fmla="*/ 0 h 4344781"/>
              <a:gd name="connsiteX1" fmla="*/ 371857 w 4507111"/>
              <a:gd name="connsiteY1" fmla="*/ 117359 h 4344781"/>
              <a:gd name="connsiteX2" fmla="*/ 307833 w 4507111"/>
              <a:gd name="connsiteY2" fmla="*/ 632970 h 4344781"/>
              <a:gd name="connsiteX3" fmla="*/ 3569418 w 4507111"/>
              <a:gd name="connsiteY3" fmla="*/ 4141149 h 4344781"/>
              <a:gd name="connsiteX4" fmla="*/ 4440861 w 4507111"/>
              <a:gd name="connsiteY4" fmla="*/ 4332480 h 4344781"/>
              <a:gd name="connsiteX5" fmla="*/ 4507111 w 4507111"/>
              <a:gd name="connsiteY5" fmla="*/ 4341752 h 4344781"/>
              <a:gd name="connsiteX6" fmla="*/ 4296045 w 4507111"/>
              <a:gd name="connsiteY6" fmla="*/ 4344781 h 4344781"/>
              <a:gd name="connsiteX7" fmla="*/ 3749565 w 4507111"/>
              <a:gd name="connsiteY7" fmla="*/ 4321853 h 4344781"/>
              <a:gd name="connsiteX8" fmla="*/ 36764 w 4507111"/>
              <a:gd name="connsiteY8" fmla="*/ 1629794 h 4344781"/>
              <a:gd name="connsiteX9" fmla="*/ 300069 w 4507111"/>
              <a:gd name="connsiteY9" fmla="*/ 144750 h 43447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507111" h="4344781">
                <a:moveTo>
                  <a:pt x="404107" y="0"/>
                </a:moveTo>
                <a:lnTo>
                  <a:pt x="371857" y="117359"/>
                </a:lnTo>
                <a:cubicBezTo>
                  <a:pt x="333827" y="278567"/>
                  <a:pt x="311875" y="450459"/>
                  <a:pt x="307833" y="632970"/>
                </a:cubicBezTo>
                <a:cubicBezTo>
                  <a:pt x="264711" y="2579752"/>
                  <a:pt x="2253987" y="3769243"/>
                  <a:pt x="3569418" y="4141149"/>
                </a:cubicBezTo>
                <a:cubicBezTo>
                  <a:pt x="3816061" y="4210881"/>
                  <a:pt x="4114807" y="4279754"/>
                  <a:pt x="4440861" y="4332480"/>
                </a:cubicBezTo>
                <a:lnTo>
                  <a:pt x="4507111" y="4341752"/>
                </a:lnTo>
                <a:lnTo>
                  <a:pt x="4296045" y="4344781"/>
                </a:lnTo>
                <a:cubicBezTo>
                  <a:pt x="4097363" y="4343711"/>
                  <a:pt x="3912623" y="4335104"/>
                  <a:pt x="3749565" y="4321853"/>
                </a:cubicBezTo>
                <a:cubicBezTo>
                  <a:pt x="2445102" y="4215850"/>
                  <a:pt x="356405" y="3466499"/>
                  <a:pt x="36764" y="1629794"/>
                </a:cubicBezTo>
                <a:cubicBezTo>
                  <a:pt x="-63123" y="1055823"/>
                  <a:pt x="45741" y="555869"/>
                  <a:pt x="300069" y="144750"/>
                </a:cubicBezTo>
                <a:close/>
              </a:path>
            </a:pathLst>
          </a:custGeom>
          <a:solidFill>
            <a:schemeClr val="tx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" panose="02060603020205020403"/>
              <a:ea typeface="+mn-ea"/>
              <a:cs typeface="+mn-cs"/>
            </a:endParaRPr>
          </a:p>
        </p:txBody>
      </p:sp>
      <p:pic>
        <p:nvPicPr>
          <p:cNvPr id="5" name="Marcador de contenido 4" descr="Imagen que contiene pasto, campo, edificio, firmar&#10;&#10;Descripción generada automáticamente">
            <a:extLst>
              <a:ext uri="{FF2B5EF4-FFF2-40B4-BE49-F238E27FC236}">
                <a16:creationId xmlns:a16="http://schemas.microsoft.com/office/drawing/2014/main" id="{9825F466-013C-5E40-9F1F-DE59D1A1F11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583" r="4029" b="1"/>
          <a:stretch/>
        </p:blipFill>
        <p:spPr>
          <a:xfrm>
            <a:off x="2354578" y="544297"/>
            <a:ext cx="7761924" cy="5343065"/>
          </a:xfrm>
          <a:custGeom>
            <a:avLst/>
            <a:gdLst/>
            <a:ahLst/>
            <a:cxnLst/>
            <a:rect l="l" t="t" r="r" b="b"/>
            <a:pathLst>
              <a:path w="7761924" h="5343065">
                <a:moveTo>
                  <a:pt x="3025687" y="76"/>
                </a:moveTo>
                <a:cubicBezTo>
                  <a:pt x="3140786" y="756"/>
                  <a:pt x="3256631" y="6055"/>
                  <a:pt x="3372722" y="16088"/>
                </a:cubicBezTo>
                <a:cubicBezTo>
                  <a:pt x="5230178" y="176616"/>
                  <a:pt x="7761924" y="1424594"/>
                  <a:pt x="7761924" y="3316816"/>
                </a:cubicBezTo>
                <a:cubicBezTo>
                  <a:pt x="7646022" y="5237647"/>
                  <a:pt x="4988715" y="5423921"/>
                  <a:pt x="3701109" y="5320611"/>
                </a:cubicBezTo>
                <a:cubicBezTo>
                  <a:pt x="2413504" y="5217301"/>
                  <a:pt x="351800" y="4486992"/>
                  <a:pt x="36290" y="2696959"/>
                </a:cubicBezTo>
                <a:cubicBezTo>
                  <a:pt x="-259500" y="1018804"/>
                  <a:pt x="1299198" y="-10133"/>
                  <a:pt x="3025687" y="76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3841806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Marcador de contenido 4">
            <a:extLst>
              <a:ext uri="{FF2B5EF4-FFF2-40B4-BE49-F238E27FC236}">
                <a16:creationId xmlns:a16="http://schemas.microsoft.com/office/drawing/2014/main" id="{D0C96DE4-6C33-6A4C-9AE7-0712E815A45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3826" r="420" b="53229"/>
          <a:stretch/>
        </p:blipFill>
        <p:spPr>
          <a:xfrm>
            <a:off x="639233" y="1027906"/>
            <a:ext cx="10913533" cy="5484010"/>
          </a:xfrm>
        </p:spPr>
      </p:pic>
    </p:spTree>
    <p:extLst>
      <p:ext uri="{BB962C8B-B14F-4D97-AF65-F5344CB8AC3E}">
        <p14:creationId xmlns:p14="http://schemas.microsoft.com/office/powerpoint/2010/main" val="12411544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BB867FF-FC45-48F7-8104-F89BE54909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8BB56887-D0D5-4F0C-9E19-7247EB83C8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208695" y="1"/>
            <a:ext cx="1135066" cy="477997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62176852-C2A1-2841-A703-32609FDBAF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s-AR" dirty="0"/>
              <a:t>Sarcopenia </a:t>
            </a: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V="1">
            <a:off x="555710" y="2183223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74FD578-7A40-3F4D-B71A-DB0FE2DB36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>
            <a:normAutofit/>
          </a:bodyPr>
          <a:lstStyle/>
          <a:p>
            <a:r>
              <a:rPr lang="es-AR" dirty="0"/>
              <a:t>Primaria : Asociada a la edad </a:t>
            </a:r>
          </a:p>
          <a:p>
            <a:endParaRPr lang="es-AR" dirty="0"/>
          </a:p>
          <a:p>
            <a:endParaRPr lang="es-AR" dirty="0"/>
          </a:p>
          <a:p>
            <a:r>
              <a:rPr lang="es-AR" dirty="0"/>
              <a:t>Secundaria </a:t>
            </a:r>
          </a:p>
          <a:p>
            <a:pPr algn="just">
              <a:buFont typeface="Wingdings" pitchFamily="2" charset="2"/>
              <a:buChar char="Ø"/>
            </a:pPr>
            <a:r>
              <a:rPr lang="es-AR" dirty="0"/>
              <a:t>                 Otra enfermedad o uso de algunos medicamentos </a:t>
            </a:r>
          </a:p>
          <a:p>
            <a:pPr algn="just">
              <a:buFont typeface="Wingdings" pitchFamily="2" charset="2"/>
              <a:buChar char="Ø"/>
            </a:pPr>
            <a:r>
              <a:rPr lang="es-AR" dirty="0"/>
              <a:t>                 Malnutricion </a:t>
            </a:r>
          </a:p>
          <a:p>
            <a:pPr algn="just">
              <a:buFont typeface="Wingdings" pitchFamily="2" charset="2"/>
              <a:buChar char="Ø"/>
            </a:pPr>
            <a:r>
              <a:rPr lang="es-AR" dirty="0"/>
              <a:t>                 Sedentarismo </a:t>
            </a:r>
          </a:p>
        </p:txBody>
      </p:sp>
    </p:spTree>
    <p:extLst>
      <p:ext uri="{BB962C8B-B14F-4D97-AF65-F5344CB8AC3E}">
        <p14:creationId xmlns:p14="http://schemas.microsoft.com/office/powerpoint/2010/main" val="13526966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167271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2AF9501E-5E65-AF4E-BF21-3FB4219C80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6834" y="1153572"/>
            <a:ext cx="3200400" cy="4461163"/>
          </a:xfrm>
        </p:spPr>
        <p:txBody>
          <a:bodyPr>
            <a:normAutofit/>
          </a:bodyPr>
          <a:lstStyle/>
          <a:p>
            <a:r>
              <a:rPr lang="es-AR">
                <a:solidFill>
                  <a:srgbClr val="FFFFFF"/>
                </a:solidFill>
              </a:rPr>
              <a:t>Prevalencia en dos poblaciones de UK </a:t>
            </a: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B28102A-8E92-1D40-8CA9-23A96AD544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47308" y="591344"/>
            <a:ext cx="6906491" cy="5585619"/>
          </a:xfrm>
        </p:spPr>
        <p:txBody>
          <a:bodyPr anchor="ctr">
            <a:normAutofit/>
          </a:bodyPr>
          <a:lstStyle/>
          <a:p>
            <a:r>
              <a:rPr lang="es-AR" dirty="0"/>
              <a:t>Adultos jovenes ( 67 años )</a:t>
            </a:r>
          </a:p>
          <a:p>
            <a:r>
              <a:rPr lang="es-AR" dirty="0"/>
              <a:t>Hombres 4.6%</a:t>
            </a:r>
          </a:p>
          <a:p>
            <a:r>
              <a:rPr lang="es-AR" dirty="0"/>
              <a:t>Mujeres   7.9 %</a:t>
            </a:r>
          </a:p>
          <a:p>
            <a:endParaRPr lang="es-AR" dirty="0"/>
          </a:p>
          <a:p>
            <a:r>
              <a:rPr lang="es-AR" dirty="0"/>
              <a:t>Adultos mayores / 85 años ) </a:t>
            </a:r>
          </a:p>
          <a:p>
            <a:r>
              <a:rPr lang="es-AR" dirty="0"/>
              <a:t>Hombres y mujeres  22 %. 11 % severos </a:t>
            </a:r>
          </a:p>
        </p:txBody>
      </p:sp>
    </p:spTree>
    <p:extLst>
      <p:ext uri="{BB962C8B-B14F-4D97-AF65-F5344CB8AC3E}">
        <p14:creationId xmlns:p14="http://schemas.microsoft.com/office/powerpoint/2010/main" val="27019150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4F7EBAE4-9945-4473-9E34-B2C66EA0F0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D412389E-6386-0047-BEC6-46791C4971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5393361" cy="1325563"/>
          </a:xfrm>
        </p:spPr>
        <p:txBody>
          <a:bodyPr>
            <a:normAutofit/>
          </a:bodyPr>
          <a:lstStyle/>
          <a:p>
            <a:r>
              <a:rPr lang="es-AR"/>
              <a:t>Factores prediponentes 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92A2202-49B8-E645-9696-EF392F0ACC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393361" cy="4351338"/>
          </a:xfrm>
        </p:spPr>
        <p:txBody>
          <a:bodyPr>
            <a:normAutofit fontScale="92500" lnSpcReduction="20000"/>
          </a:bodyPr>
          <a:lstStyle/>
          <a:p>
            <a:r>
              <a:rPr lang="es-AR" b="1" dirty="0">
                <a:solidFill>
                  <a:srgbClr val="FF0000"/>
                </a:solidFill>
              </a:rPr>
              <a:t>Dieta baja en proteinas </a:t>
            </a:r>
          </a:p>
          <a:p>
            <a:endParaRPr lang="es-AR" dirty="0"/>
          </a:p>
          <a:p>
            <a:r>
              <a:rPr lang="es-AR" b="1" dirty="0">
                <a:solidFill>
                  <a:srgbClr val="FF0000"/>
                </a:solidFill>
              </a:rPr>
              <a:t>Falta de ejercicio </a:t>
            </a:r>
          </a:p>
          <a:p>
            <a:endParaRPr lang="es-AR" dirty="0"/>
          </a:p>
          <a:p>
            <a:r>
              <a:rPr lang="es-AR" b="1" dirty="0">
                <a:solidFill>
                  <a:srgbClr val="FF0000"/>
                </a:solidFill>
              </a:rPr>
              <a:t>Disminucion de hormonas anabolicas : </a:t>
            </a:r>
          </a:p>
          <a:p>
            <a:r>
              <a:rPr lang="es-AR" dirty="0"/>
              <a:t>Testosterona </a:t>
            </a:r>
          </a:p>
          <a:p>
            <a:r>
              <a:rPr lang="es-AR" dirty="0"/>
              <a:t>Hormona de Crecimiento</a:t>
            </a:r>
          </a:p>
          <a:p>
            <a:pPr marL="0" indent="0">
              <a:buNone/>
            </a:pPr>
            <a:endParaRPr lang="es-AR" dirty="0"/>
          </a:p>
          <a:p>
            <a:endParaRPr lang="es-AR" dirty="0"/>
          </a:p>
          <a:p>
            <a:pPr marL="0" indent="0">
              <a:buNone/>
            </a:pPr>
            <a:r>
              <a:rPr lang="es-AR" dirty="0"/>
              <a:t>                                                               </a:t>
            </a:r>
          </a:p>
        </p:txBody>
      </p:sp>
      <p:pic>
        <p:nvPicPr>
          <p:cNvPr id="5" name="Imagen 4" descr="Un señor acostado en una cama&#10;&#10;Descripción generada automáticamente">
            <a:extLst>
              <a:ext uri="{FF2B5EF4-FFF2-40B4-BE49-F238E27FC236}">
                <a16:creationId xmlns:a16="http://schemas.microsoft.com/office/drawing/2014/main" id="{3B6EBEFA-F0D9-6A4C-A7E0-00574655783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874" r="19726" b="-1"/>
          <a:stretch/>
        </p:blipFill>
        <p:spPr>
          <a:xfrm>
            <a:off x="6374920" y="758514"/>
            <a:ext cx="5122238" cy="5122238"/>
          </a:xfrm>
          <a:custGeom>
            <a:avLst/>
            <a:gdLst/>
            <a:ahLst/>
            <a:cxnLst/>
            <a:rect l="l" t="t" r="r" b="b"/>
            <a:pathLst>
              <a:path w="2663168" h="2663168">
                <a:moveTo>
                  <a:pt x="1331584" y="0"/>
                </a:moveTo>
                <a:cubicBezTo>
                  <a:pt x="2066998" y="0"/>
                  <a:pt x="2663168" y="596170"/>
                  <a:pt x="2663168" y="1331584"/>
                </a:cubicBezTo>
                <a:cubicBezTo>
                  <a:pt x="2663168" y="2066998"/>
                  <a:pt x="2066998" y="2663168"/>
                  <a:pt x="1331584" y="2663168"/>
                </a:cubicBezTo>
                <a:cubicBezTo>
                  <a:pt x="596170" y="2663168"/>
                  <a:pt x="0" y="2066998"/>
                  <a:pt x="0" y="1331584"/>
                </a:cubicBezTo>
                <a:cubicBezTo>
                  <a:pt x="0" y="596170"/>
                  <a:pt x="596170" y="0"/>
                  <a:pt x="1331584" y="0"/>
                </a:cubicBezTo>
                <a:close/>
              </a:path>
            </a:pathLst>
          </a:custGeom>
        </p:spPr>
      </p:pic>
      <p:sp>
        <p:nvSpPr>
          <p:cNvPr id="21" name="Arc 20">
            <a:extLst>
              <a:ext uri="{FF2B5EF4-FFF2-40B4-BE49-F238E27FC236}">
                <a16:creationId xmlns:a16="http://schemas.microsoft.com/office/drawing/2014/main" id="{70BEB1E7-2F88-40BC-B73D-42E5B6F80B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1189197" flipV="1">
            <a:off x="6261882" y="687822"/>
            <a:ext cx="5471147" cy="5471147"/>
          </a:xfrm>
          <a:prstGeom prst="arc">
            <a:avLst>
              <a:gd name="adj1" fmla="val 16200000"/>
              <a:gd name="adj2" fmla="val 20093138"/>
            </a:avLst>
          </a:prstGeom>
          <a:ln w="127000" cap="rnd">
            <a:solidFill>
              <a:schemeClr val="accent4">
                <a:alpha val="9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A7B99495-F43F-4D80-A44F-2CB4764EB9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248561" y="921125"/>
            <a:ext cx="791021" cy="769563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641449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167271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6CB7CB04-2B95-4C46-A434-58147E4D8E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6834" y="1153572"/>
            <a:ext cx="3200400" cy="4461163"/>
          </a:xfrm>
        </p:spPr>
        <p:txBody>
          <a:bodyPr>
            <a:normAutofit/>
          </a:bodyPr>
          <a:lstStyle/>
          <a:p>
            <a:r>
              <a:rPr lang="es-AR">
                <a:solidFill>
                  <a:srgbClr val="FFFFFF"/>
                </a:solidFill>
              </a:rPr>
              <a:t>Factores de riesgo </a:t>
            </a: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059F638-C9EB-024C-AF5E-95D013181D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47308" y="591344"/>
            <a:ext cx="6906491" cy="5585619"/>
          </a:xfrm>
        </p:spPr>
        <p:txBody>
          <a:bodyPr anchor="ctr">
            <a:normAutofit/>
          </a:bodyPr>
          <a:lstStyle/>
          <a:p>
            <a:pPr>
              <a:buFont typeface="Wingdings" pitchFamily="2" charset="2"/>
              <a:buChar char="Ø"/>
            </a:pPr>
            <a:r>
              <a:rPr lang="es-AR" dirty="0"/>
              <a:t>Sedentarismo </a:t>
            </a:r>
          </a:p>
          <a:p>
            <a:pPr>
              <a:buFont typeface="Wingdings" pitchFamily="2" charset="2"/>
              <a:buChar char="Ø"/>
            </a:pPr>
            <a:endParaRPr lang="es-AR" dirty="0"/>
          </a:p>
          <a:p>
            <a:pPr>
              <a:buFont typeface="Wingdings" pitchFamily="2" charset="2"/>
              <a:buChar char="Ø"/>
            </a:pPr>
            <a:r>
              <a:rPr lang="es-AR" dirty="0"/>
              <a:t>Malnutricion </a:t>
            </a:r>
          </a:p>
          <a:p>
            <a:pPr>
              <a:buFont typeface="Wingdings" pitchFamily="2" charset="2"/>
              <a:buChar char="Ø"/>
            </a:pPr>
            <a:endParaRPr lang="es-AR" dirty="0"/>
          </a:p>
          <a:p>
            <a:pPr>
              <a:buFont typeface="Wingdings" pitchFamily="2" charset="2"/>
              <a:buChar char="Ø"/>
            </a:pPr>
            <a:r>
              <a:rPr lang="es-AR" dirty="0"/>
              <a:t>Enfermedades </a:t>
            </a:r>
          </a:p>
          <a:p>
            <a:pPr>
              <a:buFont typeface="Wingdings" pitchFamily="2" charset="2"/>
              <a:buChar char="Ø"/>
            </a:pPr>
            <a:endParaRPr lang="es-AR" dirty="0"/>
          </a:p>
          <a:p>
            <a:pPr>
              <a:buFont typeface="Wingdings" pitchFamily="2" charset="2"/>
              <a:buChar char="Ø"/>
            </a:pPr>
            <a:r>
              <a:rPr lang="es-AR" dirty="0"/>
              <a:t>Drogas </a:t>
            </a:r>
          </a:p>
        </p:txBody>
      </p:sp>
    </p:spTree>
    <p:extLst>
      <p:ext uri="{BB962C8B-B14F-4D97-AF65-F5344CB8AC3E}">
        <p14:creationId xmlns:p14="http://schemas.microsoft.com/office/powerpoint/2010/main" val="295552020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C628F3F-3B9D-664A-AACF-844C1E1731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8674" y="200025"/>
            <a:ext cx="10525125" cy="1857375"/>
          </a:xfrm>
        </p:spPr>
        <p:txBody>
          <a:bodyPr>
            <a:normAutofit fontScale="90000"/>
          </a:bodyPr>
          <a:lstStyle/>
          <a:p>
            <a:br>
              <a:rPr lang="es-AR" sz="1800" dirty="0"/>
            </a:br>
            <a:br>
              <a:rPr lang="es-AR" sz="1800" dirty="0"/>
            </a:br>
            <a:r>
              <a:rPr lang="es-AR" sz="2700" b="1" dirty="0"/>
              <a:t>Glucocorticoid use is an independent risk factor for developing sarcopenia in patients with rheumatoid arthritis: from the CHIKARA study </a:t>
            </a:r>
            <a:r>
              <a:rPr lang="es-AR" sz="2700" b="1" u="sng" dirty="0"/>
              <a:t>Yutaro Yamada</a:t>
            </a:r>
            <a:r>
              <a:rPr lang="es-AR" sz="2700" b="1" dirty="0"/>
              <a:t>, </a:t>
            </a:r>
            <a:r>
              <a:rPr lang="es-AR" sz="2700" b="1" u="sng" dirty="0"/>
              <a:t>Masahiro Tada</a:t>
            </a:r>
            <a:r>
              <a:rPr lang="es-AR" sz="2700" b="1" dirty="0"/>
              <a:t>, </a:t>
            </a:r>
            <a:r>
              <a:rPr lang="es-AR" sz="2700" b="1" u="sng" dirty="0"/>
              <a:t>Koji Mandai</a:t>
            </a:r>
            <a:r>
              <a:rPr lang="es-AR" sz="2700" b="1" dirty="0"/>
              <a:t>, </a:t>
            </a:r>
            <a:r>
              <a:rPr lang="es-AR" sz="2700" b="1" u="sng" dirty="0"/>
              <a:t>Noriaki Hidaka</a:t>
            </a:r>
            <a:r>
              <a:rPr lang="es-AR" sz="2700" b="1" dirty="0"/>
              <a:t>, </a:t>
            </a:r>
            <a:r>
              <a:rPr lang="es-AR" sz="2700" b="1" u="sng" dirty="0"/>
              <a:t>Kentaro Inui</a:t>
            </a:r>
            <a:r>
              <a:rPr lang="es-AR" sz="2700" b="1" dirty="0"/>
              <a:t> &amp; </a:t>
            </a:r>
            <a:r>
              <a:rPr lang="es-AR" sz="2700" b="1" u="sng" dirty="0"/>
              <a:t>Hiroaki Nakamura</a:t>
            </a:r>
            <a:r>
              <a:rPr lang="es-AR" sz="2700" b="1" dirty="0"/>
              <a:t> </a:t>
            </a:r>
            <a:br>
              <a:rPr lang="es-AR" sz="2700" b="1" dirty="0"/>
            </a:br>
            <a:r>
              <a:rPr lang="es-AR" sz="2700" b="1" i="1" u="sng" dirty="0">
                <a:hlinkClick r:id="rId2"/>
              </a:rPr>
              <a:t>Clinical Rheumatology</a:t>
            </a:r>
            <a:r>
              <a:rPr lang="es-AR" sz="2700" b="1" dirty="0"/>
              <a:t> volume 39, pages1757–1764(2020)</a:t>
            </a:r>
            <a:br>
              <a:rPr lang="es-AR" sz="2700" b="1" dirty="0"/>
            </a:br>
            <a:endParaRPr lang="es-AR" sz="2700" b="1" dirty="0"/>
          </a:p>
        </p:txBody>
      </p:sp>
      <p:pic>
        <p:nvPicPr>
          <p:cNvPr id="5" name="Imagen 4" descr="Imagen que contiene texto&#10;&#10;Descripción generada automáticamente">
            <a:extLst>
              <a:ext uri="{FF2B5EF4-FFF2-40B4-BE49-F238E27FC236}">
                <a16:creationId xmlns:a16="http://schemas.microsoft.com/office/drawing/2014/main" id="{091B4C7F-890F-154F-A2CE-067E8E84DB5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16151" y="2815127"/>
            <a:ext cx="5959697" cy="38587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0610646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782</Words>
  <Application>Microsoft Macintosh PowerPoint</Application>
  <PresentationFormat>Panorámica</PresentationFormat>
  <Paragraphs>124</Paragraphs>
  <Slides>36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36</vt:i4>
      </vt:variant>
    </vt:vector>
  </HeadingPairs>
  <TitlesOfParts>
    <vt:vector size="42" baseType="lpstr">
      <vt:lpstr>Arial</vt:lpstr>
      <vt:lpstr>Calibri</vt:lpstr>
      <vt:lpstr>Calibri Light</vt:lpstr>
      <vt:lpstr>Rockwell</vt:lpstr>
      <vt:lpstr>Wingdings</vt:lpstr>
      <vt:lpstr>Tema de Office</vt:lpstr>
      <vt:lpstr>Sarcopenia </vt:lpstr>
      <vt:lpstr>Presentación de PowerPoint</vt:lpstr>
      <vt:lpstr>Definicion </vt:lpstr>
      <vt:lpstr>Presentación de PowerPoint</vt:lpstr>
      <vt:lpstr>Sarcopenia </vt:lpstr>
      <vt:lpstr>Prevalencia en dos poblaciones de UK </vt:lpstr>
      <vt:lpstr>Factores prediponentes </vt:lpstr>
      <vt:lpstr>Factores de riesgo </vt:lpstr>
      <vt:lpstr>  Glucocorticoid use is an independent risk factor for developing sarcopenia in patients with rheumatoid arthritis: from the CHIKARA study Yutaro Yamada, Masahiro Tada, Koji Mandai, Noriaki Hidaka, Kentaro Inui &amp; Hiroaki Nakamura  Clinical Rheumatology volume 39, pages1757–1764(2020) </vt:lpstr>
      <vt:lpstr>SARCOPENIA </vt:lpstr>
      <vt:lpstr>SARC F </vt:lpstr>
      <vt:lpstr>Sarcopenia Probable </vt:lpstr>
      <vt:lpstr>Sarcopenia probable </vt:lpstr>
      <vt:lpstr>Diagnostico </vt:lpstr>
      <vt:lpstr>Severidad </vt:lpstr>
      <vt:lpstr>La necesidad de medir la composicion del cuerpo : 75 hombres entre 20 y 80 años </vt:lpstr>
      <vt:lpstr>Percepciones de los pacientes con Sarcopenia </vt:lpstr>
      <vt:lpstr>Complicaciones </vt:lpstr>
      <vt:lpstr>COMPLICACIONES </vt:lpstr>
      <vt:lpstr>Presentación de PowerPoint</vt:lpstr>
      <vt:lpstr>Presentación de PowerPoint</vt:lpstr>
      <vt:lpstr>Presentación de PowerPoint</vt:lpstr>
      <vt:lpstr>Presentación de PowerPoint</vt:lpstr>
      <vt:lpstr>Tenemos Sarcopenia </vt:lpstr>
      <vt:lpstr>Tratamiento </vt:lpstr>
      <vt:lpstr>Presentación de PowerPoint</vt:lpstr>
      <vt:lpstr>Actividad Fisica </vt:lpstr>
      <vt:lpstr>EJERCICIOS DE ESTIRAMIENTO </vt:lpstr>
      <vt:lpstr>Presentación de PowerPoint</vt:lpstr>
      <vt:lpstr>Presentación de PowerPoint</vt:lpstr>
      <vt:lpstr>NO HACERLO </vt:lpstr>
      <vt:lpstr>GUIA DE EJERCICIOS </vt:lpstr>
      <vt:lpstr>Presentación de PowerPoint</vt:lpstr>
      <vt:lpstr>Protocolo Lace : Leucina Y ACEi 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Sarcopenia </dc:title>
  <dc:creator>Gonzalo Fernandez Candia</dc:creator>
  <cp:lastModifiedBy>Gonzalo Fernandez Candia</cp:lastModifiedBy>
  <cp:revision>4</cp:revision>
  <dcterms:created xsi:type="dcterms:W3CDTF">2020-08-01T13:23:01Z</dcterms:created>
  <dcterms:modified xsi:type="dcterms:W3CDTF">2020-08-18T20:50:16Z</dcterms:modified>
</cp:coreProperties>
</file>