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300" r:id="rId7"/>
    <p:sldId id="288" r:id="rId8"/>
    <p:sldId id="299" r:id="rId9"/>
    <p:sldId id="301" r:id="rId10"/>
    <p:sldId id="302" r:id="rId11"/>
    <p:sldId id="297" r:id="rId12"/>
    <p:sldId id="29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96" d="100"/>
          <a:sy n="96" d="100"/>
        </p:scale>
        <p:origin x="39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71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842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90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7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311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438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851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307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871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39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44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73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510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80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40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700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32D1C-221D-44BB-A4D0-32501AFCB8D6}" type="datetimeFigureOut">
              <a:rPr lang="es-AR" smtClean="0"/>
              <a:pPr/>
              <a:t>18/8/20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E805F-258C-4FF4-BE12-FA48F09A2D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3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07D42-49C9-44C3-8E8C-D2F5090FD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140" y="2150499"/>
            <a:ext cx="7766936" cy="1898652"/>
          </a:xfrm>
        </p:spPr>
        <p:txBody>
          <a:bodyPr/>
          <a:lstStyle/>
          <a:p>
            <a:pPr algn="ctr"/>
            <a:r>
              <a:rPr lang="es-AR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SARCOPENIA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358F16-0B0A-4233-880C-D4AC15D214EB}"/>
              </a:ext>
            </a:extLst>
          </p:cNvPr>
          <p:cNvSpPr txBox="1"/>
          <p:nvPr/>
        </p:nvSpPr>
        <p:spPr>
          <a:xfrm>
            <a:off x="1980862" y="5655572"/>
            <a:ext cx="588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Lic. En Nutrición</a:t>
            </a:r>
          </a:p>
          <a:p>
            <a:pPr algn="ctr"/>
            <a:r>
              <a:rPr lang="es-A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Agustina Vultaggio- M.N</a:t>
            </a:r>
            <a:r>
              <a:rPr lang="es-AR" sz="1400" dirty="0">
                <a:latin typeface="Calibri" pitchFamily="34" charset="0"/>
              </a:rPr>
              <a:t>: </a:t>
            </a:r>
            <a:r>
              <a:rPr lang="es-AR" sz="1400" b="1" dirty="0">
                <a:latin typeface="Calibri" pitchFamily="34" charset="0"/>
              </a:rPr>
              <a:t>8993 - M.P 4398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05318" y="592427"/>
            <a:ext cx="566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Talleres gratuitos de Reumatología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-Coordinación Dra. M.A. Lázaro MN.53818-</a:t>
            </a:r>
          </a:p>
        </p:txBody>
      </p:sp>
    </p:spTree>
    <p:extLst>
      <p:ext uri="{BB962C8B-B14F-4D97-AF65-F5344CB8AC3E}">
        <p14:creationId xmlns:p14="http://schemas.microsoft.com/office/powerpoint/2010/main" val="352749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5176" y="0"/>
            <a:ext cx="6843928" cy="1320800"/>
          </a:xfrm>
        </p:spPr>
        <p:txBody>
          <a:bodyPr/>
          <a:lstStyle/>
          <a:p>
            <a:r>
              <a:rPr lang="es-ES_tradnl" dirty="0"/>
              <a:t>SUPLEMENTOS RECOMENDADOS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701" y="876381"/>
            <a:ext cx="6546490" cy="35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030309" y="4604197"/>
            <a:ext cx="4340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/>
              <a:t>Previene y ayuda a  la perdida de masa muscular y a la salud ósea.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Rico en proteínas de rápida absorción y en leucina (estimulador de masa muscular) 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Tiene calcio y vitamina D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1 vaso aporta 21 gr de proteína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55464" y="4549676"/>
            <a:ext cx="4239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/>
              <a:t>Previene y ayuda a  la perdida de masa muscular.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Contiene HMB un </a:t>
            </a:r>
            <a:r>
              <a:rPr lang="es-ES_tradnl" dirty="0" err="1"/>
              <a:t>metabolito</a:t>
            </a:r>
            <a:r>
              <a:rPr lang="es-ES_tradnl" dirty="0"/>
              <a:t> de leucina que ayuda a disminuir la degradación del musculo.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Tiene diferentes vitaminas y minerales.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1 vaso aporta 9 gr de proteína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5022" y="393469"/>
            <a:ext cx="4626185" cy="1320800"/>
          </a:xfrm>
        </p:spPr>
        <p:txBody>
          <a:bodyPr/>
          <a:lstStyle/>
          <a:p>
            <a:r>
              <a:rPr lang="es-ES_tradnl" dirty="0"/>
              <a:t>Vitamina 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8545" y="640882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endParaRPr lang="es-ES_tradnl" b="1" dirty="0"/>
          </a:p>
          <a:p>
            <a:pPr>
              <a:buFont typeface="Wingdings" pitchFamily="2" charset="2"/>
              <a:buChar char="ü"/>
            </a:pPr>
            <a:r>
              <a:rPr lang="es-ES_tradnl" dirty="0"/>
              <a:t>Su importancia se debe a su FUNCION :mantener la concentración de calcio y fosforo en sangre , cuando la calcemia disminuye la vitamina D estimula la movilización de calcio de las reservas </a:t>
            </a:r>
            <a:r>
              <a:rPr lang="es-ES_tradnl" dirty="0" err="1"/>
              <a:t>oseas</a:t>
            </a:r>
            <a:r>
              <a:rPr lang="es-ES_tradnl" dirty="0"/>
              <a:t> para mantener el calcio en sus limites normales.</a:t>
            </a:r>
          </a:p>
          <a:p>
            <a:pPr>
              <a:buNone/>
            </a:pPr>
            <a:r>
              <a:rPr lang="es-ES_tradnl" dirty="0"/>
              <a:t>Y …por qué es importante tener calcio adecuado?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Porque actúa en la contracción y relajación del musculo evitando la </a:t>
            </a:r>
            <a:r>
              <a:rPr lang="es-ES_tradnl" dirty="0" err="1"/>
              <a:t>sarcopenia</a:t>
            </a:r>
            <a:r>
              <a:rPr lang="es-ES_tradnl" dirty="0"/>
              <a:t>.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66086" y="3398474"/>
          <a:ext cx="812799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Ingesta</a:t>
                      </a:r>
                      <a:r>
                        <a:rPr lang="es-ES_tradnl" baseline="0" dirty="0"/>
                        <a:t> adecuada/</a:t>
                      </a:r>
                      <a:r>
                        <a:rPr lang="es-ES_tradnl" baseline="0" dirty="0" err="1"/>
                        <a:t>dìa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Limite máximo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Hombres</a:t>
                      </a:r>
                      <a:r>
                        <a:rPr lang="es-ES_tradnl" baseline="0" dirty="0"/>
                        <a:t>  y mujeres de 51-70 años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</a:t>
                      </a:r>
                      <a:r>
                        <a:rPr lang="es-ES_tradnl" baseline="0" dirty="0"/>
                        <a:t> </a:t>
                      </a:r>
                      <a:r>
                        <a:rPr lang="es-ES_tradnl" baseline="0" dirty="0" err="1"/>
                        <a:t>ug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50 </a:t>
                      </a:r>
                      <a:r>
                        <a:rPr lang="es-ES_tradnl" dirty="0" err="1"/>
                        <a:t>ug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Hombres  y mujeres mayores de 70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15 </a:t>
                      </a:r>
                      <a:r>
                        <a:rPr lang="es-ES_tradnl" dirty="0" err="1"/>
                        <a:t>ug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50 </a:t>
                      </a:r>
                      <a:r>
                        <a:rPr lang="es-ES_tradnl" dirty="0" err="1"/>
                        <a:t>ug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910108" y="5378853"/>
            <a:ext cx="882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/>
              <a:t>Alimentos Fuentes: Pescados, huevo, leche fortificadas, hongos, levaduras, </a:t>
            </a:r>
            <a:r>
              <a:rPr lang="es-ES_tradnl" dirty="0" err="1"/>
              <a:t>higado.Y</a:t>
            </a:r>
            <a:r>
              <a:rPr lang="es-ES_tradnl" dirty="0"/>
              <a:t> también sumamente IMPORTANTE la exposición al sol 5 minutos por día para estimular su síntesis.</a:t>
            </a:r>
          </a:p>
        </p:txBody>
      </p:sp>
      <p:pic>
        <p:nvPicPr>
          <p:cNvPr id="34819" name="Picture 3" descr="La importancia de la vitamina D durante el embara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860" y="1255143"/>
            <a:ext cx="2136449" cy="2136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Ejercicios fáciles y seguros para los mayores que están en casa ..."/>
          <p:cNvPicPr>
            <a:picLocks noChangeAspect="1" noChangeArrowheads="1"/>
          </p:cNvPicPr>
          <p:nvPr/>
        </p:nvPicPr>
        <p:blipFill>
          <a:blip r:embed="rId2" cstate="print"/>
          <a:srcRect l="19273" t="12078" r="20948" b="3028"/>
          <a:stretch>
            <a:fillRect/>
          </a:stretch>
        </p:blipFill>
        <p:spPr bwMode="auto">
          <a:xfrm>
            <a:off x="6085646" y="2057400"/>
            <a:ext cx="3746237" cy="299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5022" y="393469"/>
            <a:ext cx="4626185" cy="1320800"/>
          </a:xfrm>
        </p:spPr>
        <p:txBody>
          <a:bodyPr/>
          <a:lstStyle/>
          <a:p>
            <a:r>
              <a:rPr lang="es-ES_tradnl" dirty="0"/>
              <a:t>ACTIVIDAD FÌSICA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48491" y="1453039"/>
            <a:ext cx="841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/>
              <a:t>Se recomienda ejercicios de resistencia y aeróbico  durante 20 a 30 minutos, </a:t>
            </a:r>
          </a:p>
          <a:p>
            <a:pPr algn="ctr"/>
            <a:r>
              <a:rPr lang="es-ES_tradnl" dirty="0"/>
              <a:t>al menos tres veces por semana.</a:t>
            </a:r>
          </a:p>
        </p:txBody>
      </p:sp>
      <p:pic>
        <p:nvPicPr>
          <p:cNvPr id="33794" name="Picture 2" descr="Ejercicio en la vejez"/>
          <p:cNvPicPr>
            <a:picLocks noChangeAspect="1" noChangeArrowheads="1"/>
          </p:cNvPicPr>
          <p:nvPr/>
        </p:nvPicPr>
        <p:blipFill>
          <a:blip r:embed="rId3" cstate="print"/>
          <a:srcRect l="27386" t="19969" r="9538" b="10736"/>
          <a:stretch>
            <a:fillRect/>
          </a:stretch>
        </p:blipFill>
        <p:spPr bwMode="auto">
          <a:xfrm>
            <a:off x="399056" y="2225393"/>
            <a:ext cx="4031087" cy="33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Ejercicios de fortalecimiento para adultos mayores | National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005" y="4454290"/>
            <a:ext cx="2381250" cy="21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EF3FBDCA-C536-4EC3-A29A-7ED9F5448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4" y="372539"/>
            <a:ext cx="9694682" cy="559657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_tradn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s-ES_tradnl" sz="5400" i="1" dirty="0">
                <a:solidFill>
                  <a:schemeClr val="tx1"/>
                </a:solidFill>
                <a:latin typeface="Calibri" pitchFamily="34" charset="0"/>
              </a:rPr>
              <a:t>“…Que tu medicina sea tu alimento y el alimento tu medicina…”</a:t>
            </a:r>
            <a:endParaRPr lang="es-ES_tradnl" sz="4400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s-ES_tradnl" sz="6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s-ES_tradnl" sz="6600" b="1" i="1" dirty="0">
              <a:solidFill>
                <a:schemeClr val="tx1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BE92278-D695-4EEB-9CB7-3D9C8E242F6E}"/>
              </a:ext>
            </a:extLst>
          </p:cNvPr>
          <p:cNvGrpSpPr/>
          <p:nvPr/>
        </p:nvGrpSpPr>
        <p:grpSpPr>
          <a:xfrm>
            <a:off x="1197033" y="3960410"/>
            <a:ext cx="8194298" cy="1470546"/>
            <a:chOff x="371573" y="4359420"/>
            <a:chExt cx="8194298" cy="1470546"/>
          </a:xfrm>
        </p:grpSpPr>
        <p:pic>
          <p:nvPicPr>
            <p:cNvPr id="6" name="Picture 3" descr="C:\Users\AGUSTINA\AppData\Local\Microsoft\Windows\Temporary Internet Files\Content.IE5\9Z8A02DO\alimen1[1].jpg">
              <a:extLst>
                <a:ext uri="{FF2B5EF4-FFF2-40B4-BE49-F238E27FC236}">
                  <a16:creationId xmlns:a16="http://schemas.microsoft.com/office/drawing/2014/main" id="{A9A1EAFC-F268-4EE4-92F1-030F33951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573" y="4359420"/>
              <a:ext cx="1470546" cy="1470546"/>
            </a:xfrm>
            <a:prstGeom prst="rect">
              <a:avLst/>
            </a:prstGeom>
            <a:noFill/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A9EA4B4-DC22-4822-B59E-7B36952888CD}"/>
                </a:ext>
              </a:extLst>
            </p:cNvPr>
            <p:cNvSpPr txBox="1"/>
            <p:nvPr/>
          </p:nvSpPr>
          <p:spPr>
            <a:xfrm>
              <a:off x="853362" y="4703239"/>
              <a:ext cx="7712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400" i="1" dirty="0">
                  <a:latin typeface="Calibri" pitchFamily="34" charset="0"/>
                </a:rPr>
                <a:t>MUCHAS GRACIAS!!</a:t>
              </a:r>
              <a:endParaRPr lang="es-AR" sz="5400" i="1" dirty="0">
                <a:latin typeface="Calibri" pitchFamily="34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7843F1E-CD0A-4D65-96FE-51DBC7516C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88" y="0"/>
            <a:ext cx="1054958" cy="6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2430" y="354105"/>
            <a:ext cx="2159995" cy="694765"/>
          </a:xfrm>
        </p:spPr>
        <p:txBody>
          <a:bodyPr/>
          <a:lstStyle/>
          <a:p>
            <a:r>
              <a:rPr lang="es-ES_tradnl" dirty="0"/>
              <a:t>¿QUÈ ES?</a:t>
            </a:r>
          </a:p>
        </p:txBody>
      </p:sp>
      <p:pic>
        <p:nvPicPr>
          <p:cNvPr id="13314" name="Picture 2" descr="Sarcopenia | GE Healthcare"/>
          <p:cNvPicPr>
            <a:picLocks noChangeAspect="1" noChangeArrowheads="1"/>
          </p:cNvPicPr>
          <p:nvPr/>
        </p:nvPicPr>
        <p:blipFill>
          <a:blip r:embed="rId2" cstate="print"/>
          <a:srcRect l="45494"/>
          <a:stretch>
            <a:fillRect/>
          </a:stretch>
        </p:blipFill>
        <p:spPr bwMode="auto">
          <a:xfrm>
            <a:off x="2716305" y="1481071"/>
            <a:ext cx="4424083" cy="270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1515413" y="4612457"/>
            <a:ext cx="7190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dirty="0"/>
              <a:t>la pérdida de masa y fuerza muscular a lo largo del tiempo.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757" y="167425"/>
            <a:ext cx="8596668" cy="1320800"/>
          </a:xfrm>
        </p:spPr>
        <p:txBody>
          <a:bodyPr/>
          <a:lstStyle/>
          <a:p>
            <a:pPr algn="ctr"/>
            <a:r>
              <a:rPr lang="es-ES_tradnl" dirty="0"/>
              <a:t>¿Qué factores influyen 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0707" y="941978"/>
            <a:ext cx="9328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i="1" u="sng" dirty="0"/>
              <a:t>Aumentan la destrucción del musculo:</a:t>
            </a:r>
          </a:p>
          <a:p>
            <a:endParaRPr lang="es-ES_tradnl" b="1" i="1" u="sng" dirty="0"/>
          </a:p>
          <a:p>
            <a:pPr>
              <a:buFont typeface="Wingdings" pitchFamily="2" charset="2"/>
              <a:buChar char="ü"/>
            </a:pPr>
            <a:r>
              <a:rPr lang="es-ES_tradnl" dirty="0"/>
              <a:t>Baja ingesta de proteínas.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Anorexia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 Escaso ejercicio físico a lo largo de la vida.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/>
              <a:t> Hábito tabáquico o ingesta excesiva de alcohol.</a:t>
            </a:r>
          </a:p>
          <a:p>
            <a:endParaRPr lang="es-ES_tradnl" dirty="0"/>
          </a:p>
          <a:p>
            <a:r>
              <a:rPr lang="es-ES_tradnl" b="1" i="1" u="sng" dirty="0"/>
              <a:t>Cambios en las condiciones de vida como:</a:t>
            </a:r>
          </a:p>
          <a:p>
            <a:r>
              <a:rPr lang="es-ES_tradnl" dirty="0"/>
              <a:t>• Permanencia prolongada en la cama</a:t>
            </a:r>
          </a:p>
          <a:p>
            <a:r>
              <a:rPr lang="es-ES_tradnl" dirty="0"/>
              <a:t>• Inmovilidad</a:t>
            </a:r>
          </a:p>
          <a:p>
            <a:endParaRPr lang="es-ES_tradnl" b="1" i="1" u="sng" dirty="0"/>
          </a:p>
          <a:p>
            <a:r>
              <a:rPr lang="es-ES_tradnl" b="1" i="1" u="sng" dirty="0"/>
              <a:t>La presencia de enfermedades como:</a:t>
            </a:r>
          </a:p>
          <a:p>
            <a:r>
              <a:rPr lang="es-ES_tradnl" dirty="0"/>
              <a:t>• Deterioro cognitivo</a:t>
            </a:r>
          </a:p>
          <a:p>
            <a:r>
              <a:rPr lang="es-ES_tradnl" dirty="0"/>
              <a:t>• Trastornos afectivos (depresión y ansiedad)</a:t>
            </a:r>
          </a:p>
          <a:p>
            <a:r>
              <a:rPr lang="es-ES_tradnl" dirty="0"/>
              <a:t>• Diabetes</a:t>
            </a:r>
          </a:p>
          <a:p>
            <a:r>
              <a:rPr lang="es-ES_tradnl" dirty="0"/>
              <a:t>• Obesidad</a:t>
            </a:r>
          </a:p>
          <a:p>
            <a:endParaRPr lang="es-ES_tradnl" dirty="0"/>
          </a:p>
          <a:p>
            <a:pPr algn="ctr"/>
            <a:r>
              <a:rPr lang="es-ES_tradnl" dirty="0"/>
              <a:t>La </a:t>
            </a:r>
            <a:r>
              <a:rPr lang="es-ES_tradnl" dirty="0" err="1"/>
              <a:t>sarcopenia</a:t>
            </a:r>
            <a:r>
              <a:rPr lang="es-ES_tradnl" dirty="0"/>
              <a:t> es una entidad de alta prevalencia, desde los 50 años de edad, la masa muscular disminuye a un ritmo de 12% a 15% por década  y un 20% de 70 a 75 años y del 50% en los mayores de 80 años en los varones y del 25% al 40% en las mujeres.</a:t>
            </a:r>
          </a:p>
        </p:txBody>
      </p:sp>
      <p:pic>
        <p:nvPicPr>
          <p:cNvPr id="12289" name="Picture 1" descr="C:\Users\AGUSTINA\AppData\Local\Microsoft\Windows\Temporary Internet Files\Content.IE5\9Z8A02DO\Tensor_vastus_intermedius_musc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609" y="1355728"/>
            <a:ext cx="2242782" cy="3171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986" y="375673"/>
            <a:ext cx="8827274" cy="1320800"/>
          </a:xfrm>
        </p:spPr>
        <p:txBody>
          <a:bodyPr/>
          <a:lstStyle/>
          <a:p>
            <a:pPr algn="ctr"/>
            <a:r>
              <a:rPr lang="es-ES_tradnl" dirty="0"/>
              <a:t>¿Cómo se puede prevenir?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_tradnl" b="1" dirty="0"/>
          </a:p>
          <a:p>
            <a:pPr>
              <a:buNone/>
            </a:pPr>
            <a:r>
              <a:rPr lang="es-ES_tradnl" dirty="0"/>
              <a:t>El tratamiento, se basa fundamentalmente en la prevención del propio proceso con: </a:t>
            </a:r>
          </a:p>
          <a:p>
            <a:pPr>
              <a:buNone/>
            </a:pPr>
            <a:endParaRPr lang="es-ES_tradnl" dirty="0"/>
          </a:p>
          <a:p>
            <a:r>
              <a:rPr lang="es-ES_tradnl" dirty="0"/>
              <a:t>Actividad física </a:t>
            </a:r>
          </a:p>
          <a:p>
            <a:r>
              <a:rPr lang="es-ES_tradnl" dirty="0"/>
              <a:t>Nutrición adecuada.</a:t>
            </a:r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</p:txBody>
      </p:sp>
      <p:pic>
        <p:nvPicPr>
          <p:cNvPr id="4" name="Picture 1" descr="C:\Users\AGUSTINA\AppData\Local\Microsoft\Windows\Temporary Internet Files\Content.IE5\D3HTMJON\actividad-fisica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630" y="3141347"/>
            <a:ext cx="937259" cy="1371599"/>
          </a:xfrm>
          <a:prstGeom prst="rect">
            <a:avLst/>
          </a:prstGeom>
          <a:noFill/>
        </p:spPr>
      </p:pic>
      <p:pic>
        <p:nvPicPr>
          <p:cNvPr id="11265" name="Picture 1" descr="C:\Users\AGUSTINA\AppData\Local\Microsoft\Windows\Temporary Internet Files\Content.IE5\96YD2484\vegetable_die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771" y="4504162"/>
            <a:ext cx="2719781" cy="176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7182" y="429296"/>
            <a:ext cx="8596668" cy="1320800"/>
          </a:xfrm>
        </p:spPr>
        <p:txBody>
          <a:bodyPr/>
          <a:lstStyle/>
          <a:p>
            <a:pPr algn="ctr"/>
            <a:r>
              <a:rPr lang="es-ES_tradnl" dirty="0"/>
              <a:t>Nutrición adecuada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575" y="1787102"/>
            <a:ext cx="9706083" cy="4846454"/>
          </a:xfrm>
        </p:spPr>
        <p:txBody>
          <a:bodyPr>
            <a:normAutofit/>
          </a:bodyPr>
          <a:lstStyle/>
          <a:p>
            <a:endParaRPr lang="es-ES_tradnl" dirty="0"/>
          </a:p>
          <a:p>
            <a:pPr>
              <a:buNone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87182" y="1156036"/>
            <a:ext cx="10089403" cy="2450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recomienda una ingesta de proteínas de 1,2 a 1,6 kg/peso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ejemplo una persona  que pesa 60 kg necesitaría: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1,2x60 kg = 72 gr de proteína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1,6</a:t>
            </a:r>
            <a:r>
              <a:rPr kumimoji="0" lang="es-ES_tradnl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60 kg = 96 gr de proteína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Debería consumir entre 72 gr a 96 gr de proteína por día</a:t>
            </a:r>
            <a:endParaRPr kumimoji="0" lang="es-ES_tradnl" sz="1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98658" y="2939459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Alimento</a:t>
                      </a:r>
                      <a:r>
                        <a:rPr lang="es-ES_tradnl" baseline="0" dirty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Proteína (gr)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Pechuga (una unidad chica)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21,61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Atún al natural (una lata)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Huevo( una</a:t>
                      </a:r>
                      <a:r>
                        <a:rPr lang="es-ES_tradnl" baseline="0" dirty="0"/>
                        <a:t> unidad)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Queso fresco descremado</a:t>
                      </a:r>
                      <a:r>
                        <a:rPr lang="es-ES_tradnl" baseline="0" dirty="0"/>
                        <a:t> (1 porción del tamaño de una caja de fosforo)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Leche descremada ( 1 vaso chico)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Yogur</a:t>
                      </a:r>
                      <a:r>
                        <a:rPr lang="es-ES_tradnl" baseline="0" dirty="0"/>
                        <a:t> descremado ( 1 vaso chico)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5,8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76,8 gr en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42" name="Picture 2" descr="C:\Users\AGUSTINA\AppData\Local\Microsoft\Windows\Temporary Internet Files\Content.IE5\MZ2X66K4\Protein_AURKA_PDB_1mq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403" y="1338146"/>
            <a:ext cx="2045159" cy="140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9306" y="2090670"/>
            <a:ext cx="8080300" cy="195329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LAS CANTIDADES DE ALIMENTO DEBERAN IR AUMENTADO , SEGÚN CANTIDAD DE PROTEINA SUGERIDA POR DIA EN RELACION AL PESO DE CADA UNO.</a:t>
            </a:r>
            <a:br>
              <a:rPr lang="es-ES_tradnl" dirty="0"/>
            </a:br>
            <a:endParaRPr lang="es-ES_tradnl" dirty="0"/>
          </a:p>
        </p:txBody>
      </p:sp>
      <p:pic>
        <p:nvPicPr>
          <p:cNvPr id="35843" name="Picture 3" descr="C:\Users\AGUSTINA\AppData\Local\Microsoft\Windows\Temporary Internet Files\Content.IE5\D3HTMJON\Tips-PNG-Clip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8732" cy="169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2389" y="676102"/>
            <a:ext cx="4626185" cy="1320800"/>
          </a:xfrm>
        </p:spPr>
        <p:txBody>
          <a:bodyPr/>
          <a:lstStyle/>
          <a:p>
            <a:r>
              <a:rPr lang="es-ES_tradnl" dirty="0"/>
              <a:t>Y si soy vegetariano…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65408" y="2784445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Alimento</a:t>
                      </a:r>
                      <a:r>
                        <a:rPr lang="es-ES_tradnl" baseline="0" dirty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Proteína(gr)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Lentejas (1</a:t>
                      </a:r>
                      <a:r>
                        <a:rPr lang="es-ES_tradnl" baseline="0" dirty="0"/>
                        <a:t> taza de desayuno)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24,62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Garbanzo</a:t>
                      </a:r>
                      <a:r>
                        <a:rPr lang="es-ES_tradnl" baseline="0" dirty="0"/>
                        <a:t> (1 taza de desayuno</a:t>
                      </a:r>
                      <a:r>
                        <a:rPr lang="es-ES_tradn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43,25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Huevo( una</a:t>
                      </a:r>
                      <a:r>
                        <a:rPr lang="es-ES_tradnl" baseline="0" dirty="0"/>
                        <a:t> unidad)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Queso fresco descremado</a:t>
                      </a:r>
                      <a:r>
                        <a:rPr lang="es-ES_tradnl" baseline="0" dirty="0"/>
                        <a:t> (1 porción del tamaño de una caja de fosforo)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86,15 gr en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21" name="Picture 5" descr="VEGETARIANO? No del todo. - ANEIA - Universidad de Los An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741" y="232756"/>
            <a:ext cx="2072641" cy="143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Y si tengo insuficiencia renal…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9306" y="1671192"/>
            <a:ext cx="8596668" cy="3880773"/>
          </a:xfrm>
        </p:spPr>
        <p:txBody>
          <a:bodyPr>
            <a:normAutofit/>
          </a:bodyPr>
          <a:lstStyle/>
          <a:p>
            <a:r>
              <a:rPr lang="es-ES_tradnl" dirty="0"/>
              <a:t>Con peso normal se maneja 0,6 g de proteína/kg de peso.</a:t>
            </a:r>
            <a:endParaRPr lang="es-ES_tradnl" b="1" dirty="0"/>
          </a:p>
          <a:p>
            <a:r>
              <a:rPr lang="es-ES_tradnl" dirty="0"/>
              <a:t>Con tratamiento Sustituto</a:t>
            </a:r>
            <a:r>
              <a:rPr lang="es-ES_tradnl" b="1" dirty="0"/>
              <a:t>: </a:t>
            </a:r>
            <a:endParaRPr lang="es-ES_tradnl" dirty="0"/>
          </a:p>
          <a:p>
            <a:pPr>
              <a:buNone/>
            </a:pPr>
            <a:r>
              <a:rPr lang="es-ES_tradnl" b="1" dirty="0"/>
              <a:t>HEMODIALISIS </a:t>
            </a:r>
            <a:r>
              <a:rPr lang="es-ES_tradnl" dirty="0"/>
              <a:t> :1,1g de peso/kg en pacientes estables  ò 1,2 g de proteína/kg  en pacientes inflamados.</a:t>
            </a:r>
          </a:p>
          <a:p>
            <a:pPr>
              <a:buNone/>
            </a:pPr>
            <a:r>
              <a:rPr lang="es-ES_tradnl" b="1" dirty="0"/>
              <a:t>DIALISIS</a:t>
            </a:r>
            <a:r>
              <a:rPr lang="es-ES_tradnl" dirty="0"/>
              <a:t> :  1,2 a 1,5 g de proteína/kg 	</a:t>
            </a:r>
          </a:p>
          <a:p>
            <a:endParaRPr lang="es-ES_tradnl" dirty="0"/>
          </a:p>
          <a:p>
            <a:endParaRPr lang="es-ES_tradnl" b="1" dirty="0"/>
          </a:p>
        </p:txBody>
      </p:sp>
      <p:pic>
        <p:nvPicPr>
          <p:cNvPr id="36867" name="Picture 3" descr="C:\Users\AGUSTINA\AppData\Local\Microsoft\Windows\Temporary Internet Files\Content.IE5\9Z8A02DO\disfuncion-rena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034" y="4019702"/>
            <a:ext cx="3304019" cy="220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¿Que otros alimentos tienen proteínas?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90742" y="1593918"/>
          <a:ext cx="85963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Alimento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Proteínas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Carne de</a:t>
                      </a:r>
                      <a:r>
                        <a:rPr lang="es-ES_tradnl" baseline="0" dirty="0"/>
                        <a:t> vaca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26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Arveja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11,25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Porotos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11,76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Avena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Almendras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15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Semillas de Calabaza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15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Quínoa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12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Tofu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10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/>
                        <a:t>Seitan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20 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Porotos de</a:t>
                      </a:r>
                      <a:r>
                        <a:rPr lang="es-ES_tradnl" baseline="0" dirty="0"/>
                        <a:t> Soja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19</a:t>
                      </a:r>
                      <a:r>
                        <a:rPr lang="es-ES_tradnl" baseline="0" dirty="0"/>
                        <a:t> </a:t>
                      </a:r>
                      <a:r>
                        <a:rPr lang="es-ES_tradnl" dirty="0"/>
                        <a:t>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3408</TotalTime>
  <Words>758</Words>
  <Application>Microsoft Macintosh PowerPoint</Application>
  <PresentationFormat>Panorámica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Bradley Hand ITC</vt:lpstr>
      <vt:lpstr>Calibri</vt:lpstr>
      <vt:lpstr>Times New Roman</vt:lpstr>
      <vt:lpstr>Trebuchet MS</vt:lpstr>
      <vt:lpstr>Wingdings</vt:lpstr>
      <vt:lpstr>Wingdings 3</vt:lpstr>
      <vt:lpstr>Faceta</vt:lpstr>
      <vt:lpstr>SARCOPENIA</vt:lpstr>
      <vt:lpstr>¿QUÈ ES?</vt:lpstr>
      <vt:lpstr>¿Qué factores influyen ?</vt:lpstr>
      <vt:lpstr>¿Cómo se puede prevenir?</vt:lpstr>
      <vt:lpstr>Nutrición adecuada</vt:lpstr>
      <vt:lpstr>LAS CANTIDADES DE ALIMENTO DEBERAN IR AUMENTADO , SEGÚN CANTIDAD DE PROTEINA SUGERIDA POR DIA EN RELACION AL PESO DE CADA UNO. </vt:lpstr>
      <vt:lpstr>Y si soy vegetariano…</vt:lpstr>
      <vt:lpstr>Y si tengo insuficiencia renal…</vt:lpstr>
      <vt:lpstr>¿Que otros alimentos tienen proteínas?</vt:lpstr>
      <vt:lpstr>SUPLEMENTOS RECOMENDADOS</vt:lpstr>
      <vt:lpstr>Vitamina D</vt:lpstr>
      <vt:lpstr>ACTIVIDAD FÌSICA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Rótulos Alimentarios</dc:title>
  <dc:creator>Federico</dc:creator>
  <cp:lastModifiedBy>Gonzalo Fernandez Candia</cp:lastModifiedBy>
  <cp:revision>55</cp:revision>
  <dcterms:created xsi:type="dcterms:W3CDTF">2019-06-27T11:00:53Z</dcterms:created>
  <dcterms:modified xsi:type="dcterms:W3CDTF">2020-08-18T20:52:34Z</dcterms:modified>
</cp:coreProperties>
</file>